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3">
  <p:sldMasterIdLst>
    <p:sldMasterId id="2147483648" r:id="rId4"/>
  </p:sldMasterIdLst>
  <p:notesMasterIdLst>
    <p:notesMasterId r:id="rId47"/>
  </p:notesMasterIdLst>
  <p:sldIdLst>
    <p:sldId id="256" r:id="rId5"/>
    <p:sldId id="309" r:id="rId6"/>
    <p:sldId id="279" r:id="rId7"/>
    <p:sldId id="278" r:id="rId8"/>
    <p:sldId id="280" r:id="rId9"/>
    <p:sldId id="310" r:id="rId10"/>
    <p:sldId id="281" r:id="rId11"/>
    <p:sldId id="312" r:id="rId12"/>
    <p:sldId id="282" r:id="rId13"/>
    <p:sldId id="306" r:id="rId14"/>
    <p:sldId id="297" r:id="rId15"/>
    <p:sldId id="319" r:id="rId16"/>
    <p:sldId id="286" r:id="rId17"/>
    <p:sldId id="290" r:id="rId18"/>
    <p:sldId id="283" r:id="rId19"/>
    <p:sldId id="292" r:id="rId20"/>
    <p:sldId id="291" r:id="rId21"/>
    <p:sldId id="320" r:id="rId22"/>
    <p:sldId id="293" r:id="rId23"/>
    <p:sldId id="298" r:id="rId24"/>
    <p:sldId id="299" r:id="rId25"/>
    <p:sldId id="300" r:id="rId26"/>
    <p:sldId id="303" r:id="rId27"/>
    <p:sldId id="301" r:id="rId28"/>
    <p:sldId id="302" r:id="rId29"/>
    <p:sldId id="296" r:id="rId30"/>
    <p:sldId id="284" r:id="rId31"/>
    <p:sldId id="294" r:id="rId32"/>
    <p:sldId id="295" r:id="rId33"/>
    <p:sldId id="304" r:id="rId34"/>
    <p:sldId id="305" r:id="rId35"/>
    <p:sldId id="288" r:id="rId36"/>
    <p:sldId id="289" r:id="rId37"/>
    <p:sldId id="323" r:id="rId38"/>
    <p:sldId id="322" r:id="rId39"/>
    <p:sldId id="321" r:id="rId40"/>
    <p:sldId id="324" r:id="rId41"/>
    <p:sldId id="326" r:id="rId42"/>
    <p:sldId id="328" r:id="rId43"/>
    <p:sldId id="327" r:id="rId44"/>
    <p:sldId id="318" r:id="rId45"/>
    <p:sldId id="308"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ABB552-0DE8-4AC6-ACDE-BC034D10C343}">
          <p14:sldIdLst>
            <p14:sldId id="256"/>
            <p14:sldId id="309"/>
            <p14:sldId id="279"/>
            <p14:sldId id="278"/>
            <p14:sldId id="280"/>
            <p14:sldId id="310"/>
            <p14:sldId id="281"/>
            <p14:sldId id="312"/>
            <p14:sldId id="282"/>
            <p14:sldId id="306"/>
            <p14:sldId id="297"/>
            <p14:sldId id="319"/>
            <p14:sldId id="286"/>
            <p14:sldId id="290"/>
            <p14:sldId id="283"/>
            <p14:sldId id="292"/>
            <p14:sldId id="291"/>
            <p14:sldId id="320"/>
            <p14:sldId id="293"/>
            <p14:sldId id="298"/>
            <p14:sldId id="299"/>
            <p14:sldId id="300"/>
            <p14:sldId id="303"/>
            <p14:sldId id="301"/>
            <p14:sldId id="302"/>
            <p14:sldId id="296"/>
            <p14:sldId id="284"/>
            <p14:sldId id="294"/>
            <p14:sldId id="295"/>
            <p14:sldId id="304"/>
            <p14:sldId id="305"/>
            <p14:sldId id="288"/>
            <p14:sldId id="289"/>
            <p14:sldId id="323"/>
            <p14:sldId id="322"/>
            <p14:sldId id="321"/>
            <p14:sldId id="324"/>
            <p14:sldId id="326"/>
            <p14:sldId id="328"/>
            <p14:sldId id="327"/>
            <p14:sldId id="318"/>
            <p14:sldId id="3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153" autoAdjust="0"/>
    <p:restoredTop sz="95256" autoAdjust="0"/>
  </p:normalViewPr>
  <p:slideViewPr>
    <p:cSldViewPr snapToGrid="0">
      <p:cViewPr varScale="1">
        <p:scale>
          <a:sx n="81" d="100"/>
          <a:sy n="81" d="100"/>
        </p:scale>
        <p:origin x="422"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12/6/2022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effectLst/>
                <a:ea typeface="Calibri" panose="020F0502020204030204" pitchFamily="34" charset="0"/>
                <a:cs typeface="Times New Roman" panose="02020603050405020304" pitchFamily="18" charset="0"/>
              </a:rPr>
              <a:t>. </a:t>
            </a:r>
            <a:endParaRPr lang="en-IN" sz="1200" dirty="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4B725628-3A68-42F4-BA86-981817953149}" type="slidenum">
              <a:rPr lang="en-US" smtClean="0"/>
              <a:t>20</a:t>
            </a:fld>
            <a:endParaRPr lang="en-US" dirty="0"/>
          </a:p>
        </p:txBody>
      </p:sp>
    </p:spTree>
    <p:extLst>
      <p:ext uri="{BB962C8B-B14F-4D97-AF65-F5344CB8AC3E}">
        <p14:creationId xmlns:p14="http://schemas.microsoft.com/office/powerpoint/2010/main" val="1537514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12/6/2022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12/6/2022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12/6/2022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12/6/2022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jpe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3254" y="0"/>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rmAutofit/>
          </a:bodyPr>
          <a:lstStyle/>
          <a:p>
            <a:pPr algn="l"/>
            <a:r>
              <a:rPr lang="en-US" sz="3600" dirty="0">
                <a:solidFill>
                  <a:srgbClr val="FFFFFF"/>
                </a:solidFill>
              </a:rPr>
              <a:t>           Ai based attention estimation </a:t>
            </a:r>
            <a:br>
              <a:rPr lang="en-US" sz="3600" dirty="0">
                <a:solidFill>
                  <a:srgbClr val="FFFFFF"/>
                </a:solidFill>
              </a:rPr>
            </a:br>
            <a:r>
              <a:rPr lang="en-US" sz="3600" dirty="0">
                <a:solidFill>
                  <a:srgbClr val="FFFFFF"/>
                </a:solidFill>
              </a:rPr>
              <a:t>            using deep neural networks</a:t>
            </a: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2"/>
            <a:ext cx="7501650" cy="774183"/>
          </a:xfrm>
        </p:spPr>
        <p:txBody>
          <a:bodyPr anchor="t">
            <a:normAutofit/>
          </a:bodyPr>
          <a:lstStyle/>
          <a:p>
            <a:r>
              <a:rPr lang="en-US" dirty="0">
                <a:solidFill>
                  <a:srgbClr val="FFFFFF"/>
                </a:solidFill>
              </a:rPr>
              <a:t>K. Arbaz ( 1602-17-737-061)              Internal Guide: Mrs. S. Aruna</a:t>
            </a:r>
          </a:p>
          <a:p>
            <a:r>
              <a:rPr lang="en-US" dirty="0">
                <a:solidFill>
                  <a:srgbClr val="FFFFFF"/>
                </a:solidFill>
              </a:rPr>
              <a:t>B. V. Anand ( 1602-17-737-114)          External Guide: Dr. K. Raghavendra</a:t>
            </a:r>
          </a:p>
          <a:p>
            <a:endParaRPr lang="en-US" dirty="0">
              <a:solidFill>
                <a:srgbClr val="FFFFFF"/>
              </a:solidFill>
            </a:endParaRPr>
          </a:p>
          <a:p>
            <a:endParaRPr lang="en-US" dirty="0">
              <a:solidFill>
                <a:srgbClr val="FFFFFF"/>
              </a:solidFill>
            </a:endParaRP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C935-8ADE-4495-9C47-0EF56C556590}"/>
              </a:ext>
            </a:extLst>
          </p:cNvPr>
          <p:cNvSpPr>
            <a:spLocks noGrp="1"/>
          </p:cNvSpPr>
          <p:nvPr>
            <p:ph type="title"/>
          </p:nvPr>
        </p:nvSpPr>
        <p:spPr/>
        <p:txBody>
          <a:bodyPr/>
          <a:lstStyle/>
          <a:p>
            <a:r>
              <a:rPr lang="en-US" dirty="0"/>
              <a:t>Proposed model</a:t>
            </a:r>
            <a:endParaRPr lang="en-IN" dirty="0"/>
          </a:p>
        </p:txBody>
      </p:sp>
      <p:sp>
        <p:nvSpPr>
          <p:cNvPr id="3" name="Content Placeholder 2">
            <a:extLst>
              <a:ext uri="{FF2B5EF4-FFF2-40B4-BE49-F238E27FC236}">
                <a16:creationId xmlns:a16="http://schemas.microsoft.com/office/drawing/2014/main" id="{79DA76AD-6F43-4685-AD13-677C83436C66}"/>
              </a:ext>
            </a:extLst>
          </p:cNvPr>
          <p:cNvSpPr>
            <a:spLocks noGrp="1"/>
          </p:cNvSpPr>
          <p:nvPr>
            <p:ph idx="1"/>
          </p:nvPr>
        </p:nvSpPr>
        <p:spPr/>
        <p:txBody>
          <a:bodyPr/>
          <a:lstStyle/>
          <a:p>
            <a:r>
              <a:rPr lang="en-US" dirty="0"/>
              <a:t>.</a:t>
            </a:r>
            <a:endParaRPr lang="en-IN" dirty="0"/>
          </a:p>
        </p:txBody>
      </p:sp>
      <p:sp>
        <p:nvSpPr>
          <p:cNvPr id="4" name="Rectangle 3">
            <a:extLst>
              <a:ext uri="{FF2B5EF4-FFF2-40B4-BE49-F238E27FC236}">
                <a16:creationId xmlns:a16="http://schemas.microsoft.com/office/drawing/2014/main" id="{A7FABD4A-21BD-42A5-906A-824860A0AA29}"/>
              </a:ext>
            </a:extLst>
          </p:cNvPr>
          <p:cNvSpPr/>
          <p:nvPr/>
        </p:nvSpPr>
        <p:spPr>
          <a:xfrm>
            <a:off x="1913467" y="2904067"/>
            <a:ext cx="1202266" cy="973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FER DATASET</a:t>
            </a:r>
            <a:endParaRPr lang="en-IN" dirty="0"/>
          </a:p>
        </p:txBody>
      </p:sp>
      <p:sp>
        <p:nvSpPr>
          <p:cNvPr id="5" name="Rectangle 4">
            <a:extLst>
              <a:ext uri="{FF2B5EF4-FFF2-40B4-BE49-F238E27FC236}">
                <a16:creationId xmlns:a16="http://schemas.microsoft.com/office/drawing/2014/main" id="{D17F22C4-EF2C-4E6D-85AA-2E28C7D6FE81}"/>
              </a:ext>
            </a:extLst>
          </p:cNvPr>
          <p:cNvSpPr/>
          <p:nvPr/>
        </p:nvSpPr>
        <p:spPr>
          <a:xfrm>
            <a:off x="3522133" y="2904066"/>
            <a:ext cx="1532467" cy="973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PROCESSING</a:t>
            </a:r>
            <a:endParaRPr lang="en-IN" dirty="0"/>
          </a:p>
        </p:txBody>
      </p:sp>
      <p:sp>
        <p:nvSpPr>
          <p:cNvPr id="6" name="Rectangle 5">
            <a:extLst>
              <a:ext uri="{FF2B5EF4-FFF2-40B4-BE49-F238E27FC236}">
                <a16:creationId xmlns:a16="http://schemas.microsoft.com/office/drawing/2014/main" id="{A947B085-6ADC-4617-B22D-4A023F029372}"/>
              </a:ext>
            </a:extLst>
          </p:cNvPr>
          <p:cNvSpPr/>
          <p:nvPr/>
        </p:nvSpPr>
        <p:spPr>
          <a:xfrm>
            <a:off x="5461000" y="2904064"/>
            <a:ext cx="1684867" cy="973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CNN MODEL FOR EMOTION RECOGNITION</a:t>
            </a:r>
            <a:endParaRPr lang="en-IN" dirty="0"/>
          </a:p>
        </p:txBody>
      </p:sp>
      <p:sp>
        <p:nvSpPr>
          <p:cNvPr id="7" name="Rectangle 6">
            <a:extLst>
              <a:ext uri="{FF2B5EF4-FFF2-40B4-BE49-F238E27FC236}">
                <a16:creationId xmlns:a16="http://schemas.microsoft.com/office/drawing/2014/main" id="{35F43DA9-C3A6-4991-9EEC-6C33678F7BC3}"/>
              </a:ext>
            </a:extLst>
          </p:cNvPr>
          <p:cNvSpPr/>
          <p:nvPr/>
        </p:nvSpPr>
        <p:spPr>
          <a:xfrm>
            <a:off x="8136466" y="3691467"/>
            <a:ext cx="1354667" cy="1261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ATTENTION DETECTION MODEL</a:t>
            </a:r>
            <a:endParaRPr lang="en-IN" dirty="0"/>
          </a:p>
        </p:txBody>
      </p:sp>
      <p:sp>
        <p:nvSpPr>
          <p:cNvPr id="8" name="Arrow: Right 7">
            <a:extLst>
              <a:ext uri="{FF2B5EF4-FFF2-40B4-BE49-F238E27FC236}">
                <a16:creationId xmlns:a16="http://schemas.microsoft.com/office/drawing/2014/main" id="{17444F7B-A66F-4C13-96BE-F3C84A75C2EA}"/>
              </a:ext>
            </a:extLst>
          </p:cNvPr>
          <p:cNvSpPr/>
          <p:nvPr/>
        </p:nvSpPr>
        <p:spPr>
          <a:xfrm>
            <a:off x="9491133" y="3799502"/>
            <a:ext cx="1684867" cy="973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endParaRPr lang="en-IN" dirty="0"/>
          </a:p>
        </p:txBody>
      </p:sp>
      <p:sp>
        <p:nvSpPr>
          <p:cNvPr id="9" name="Rectangle 8">
            <a:extLst>
              <a:ext uri="{FF2B5EF4-FFF2-40B4-BE49-F238E27FC236}">
                <a16:creationId xmlns:a16="http://schemas.microsoft.com/office/drawing/2014/main" id="{71B73AEA-1808-441C-91CD-36C384540877}"/>
              </a:ext>
            </a:extLst>
          </p:cNvPr>
          <p:cNvSpPr/>
          <p:nvPr/>
        </p:nvSpPr>
        <p:spPr>
          <a:xfrm>
            <a:off x="2751498" y="4796538"/>
            <a:ext cx="1202266" cy="973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Face landmark detector</a:t>
            </a:r>
            <a:endParaRPr lang="en-IN" dirty="0"/>
          </a:p>
        </p:txBody>
      </p:sp>
      <p:sp>
        <p:nvSpPr>
          <p:cNvPr id="10" name="Rectangle 9">
            <a:extLst>
              <a:ext uri="{FF2B5EF4-FFF2-40B4-BE49-F238E27FC236}">
                <a16:creationId xmlns:a16="http://schemas.microsoft.com/office/drawing/2014/main" id="{2684D1E9-38FC-436E-937F-B860EC7751AC}"/>
              </a:ext>
            </a:extLst>
          </p:cNvPr>
          <p:cNvSpPr/>
          <p:nvPr/>
        </p:nvSpPr>
        <p:spPr>
          <a:xfrm>
            <a:off x="4732866" y="4796538"/>
            <a:ext cx="1286934" cy="973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Eye tracking system</a:t>
            </a:r>
            <a:endParaRPr lang="en-IN" dirty="0"/>
          </a:p>
        </p:txBody>
      </p:sp>
      <p:sp>
        <p:nvSpPr>
          <p:cNvPr id="12" name="Oval 11">
            <a:extLst>
              <a:ext uri="{FF2B5EF4-FFF2-40B4-BE49-F238E27FC236}">
                <a16:creationId xmlns:a16="http://schemas.microsoft.com/office/drawing/2014/main" id="{C36848BF-35B9-45AB-9280-9F142D4B64D8}"/>
              </a:ext>
            </a:extLst>
          </p:cNvPr>
          <p:cNvSpPr/>
          <p:nvPr/>
        </p:nvSpPr>
        <p:spPr>
          <a:xfrm>
            <a:off x="7145867" y="4322233"/>
            <a:ext cx="558800" cy="450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en-IN" dirty="0"/>
          </a:p>
        </p:txBody>
      </p:sp>
      <p:cxnSp>
        <p:nvCxnSpPr>
          <p:cNvPr id="14" name="Straight Arrow Connector 13">
            <a:extLst>
              <a:ext uri="{FF2B5EF4-FFF2-40B4-BE49-F238E27FC236}">
                <a16:creationId xmlns:a16="http://schemas.microsoft.com/office/drawing/2014/main" id="{0E356BB3-70C9-48C8-8BA8-2FFFABF87F23}"/>
              </a:ext>
            </a:extLst>
          </p:cNvPr>
          <p:cNvCxnSpPr>
            <a:stCxn id="4" idx="3"/>
            <a:endCxn id="5" idx="1"/>
          </p:cNvCxnSpPr>
          <p:nvPr/>
        </p:nvCxnSpPr>
        <p:spPr>
          <a:xfrm flipV="1">
            <a:off x="3115733" y="3390899"/>
            <a:ext cx="4064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543DEACA-8BD1-416D-ACBA-D2785976B4BA}"/>
              </a:ext>
            </a:extLst>
          </p:cNvPr>
          <p:cNvCxnSpPr>
            <a:endCxn id="6" idx="1"/>
          </p:cNvCxnSpPr>
          <p:nvPr/>
        </p:nvCxnSpPr>
        <p:spPr>
          <a:xfrm flipV="1">
            <a:off x="5054600" y="3390898"/>
            <a:ext cx="406400"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A5246BA-C3EC-4E13-ADF8-E1CC676AD3C8}"/>
              </a:ext>
            </a:extLst>
          </p:cNvPr>
          <p:cNvCxnSpPr>
            <a:stCxn id="6" idx="3"/>
            <a:endCxn id="12" idx="0"/>
          </p:cNvCxnSpPr>
          <p:nvPr/>
        </p:nvCxnSpPr>
        <p:spPr>
          <a:xfrm>
            <a:off x="7145867" y="3390898"/>
            <a:ext cx="279400" cy="9313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E073EF8-D988-4D3A-B5F0-A9139A831537}"/>
              </a:ext>
            </a:extLst>
          </p:cNvPr>
          <p:cNvCxnSpPr>
            <a:endCxn id="12" idx="4"/>
          </p:cNvCxnSpPr>
          <p:nvPr/>
        </p:nvCxnSpPr>
        <p:spPr>
          <a:xfrm flipV="1">
            <a:off x="6096000" y="4773169"/>
            <a:ext cx="1329267" cy="5015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A47099D-C1C4-4722-9561-149409179474}"/>
              </a:ext>
            </a:extLst>
          </p:cNvPr>
          <p:cNvCxnSpPr>
            <a:stCxn id="9" idx="3"/>
            <a:endCxn id="10" idx="1"/>
          </p:cNvCxnSpPr>
          <p:nvPr/>
        </p:nvCxnSpPr>
        <p:spPr>
          <a:xfrm>
            <a:off x="3953764" y="5283371"/>
            <a:ext cx="7791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94FA0D80-7404-4DD7-A86F-4917D36BA8C2}"/>
              </a:ext>
            </a:extLst>
          </p:cNvPr>
          <p:cNvCxnSpPr>
            <a:endCxn id="7" idx="1"/>
          </p:cNvCxnSpPr>
          <p:nvPr/>
        </p:nvCxnSpPr>
        <p:spPr>
          <a:xfrm flipV="1">
            <a:off x="7704667" y="4322234"/>
            <a:ext cx="431799" cy="2074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809E9AA-D01D-4D20-AC83-C939DAAF97B2}"/>
              </a:ext>
            </a:extLst>
          </p:cNvPr>
          <p:cNvSpPr/>
          <p:nvPr/>
        </p:nvSpPr>
        <p:spPr>
          <a:xfrm>
            <a:off x="1236133" y="3985766"/>
            <a:ext cx="1083566" cy="931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Live Feed</a:t>
            </a:r>
            <a:endParaRPr lang="en-IN" dirty="0"/>
          </a:p>
        </p:txBody>
      </p:sp>
      <p:cxnSp>
        <p:nvCxnSpPr>
          <p:cNvPr id="33" name="Connector: Elbow 32">
            <a:extLst>
              <a:ext uri="{FF2B5EF4-FFF2-40B4-BE49-F238E27FC236}">
                <a16:creationId xmlns:a16="http://schemas.microsoft.com/office/drawing/2014/main" id="{B3F22554-421E-43C7-A097-3C72702A0F47}"/>
              </a:ext>
            </a:extLst>
          </p:cNvPr>
          <p:cNvCxnSpPr>
            <a:cxnSpLocks/>
          </p:cNvCxnSpPr>
          <p:nvPr/>
        </p:nvCxnSpPr>
        <p:spPr>
          <a:xfrm flipV="1">
            <a:off x="2319697" y="3879931"/>
            <a:ext cx="3983735" cy="5737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7AA4D09E-D809-4D5A-9DDA-E76EE68365E3}"/>
              </a:ext>
            </a:extLst>
          </p:cNvPr>
          <p:cNvCxnSpPr>
            <a:endCxn id="9" idx="1"/>
          </p:cNvCxnSpPr>
          <p:nvPr/>
        </p:nvCxnSpPr>
        <p:spPr>
          <a:xfrm rot="16200000" flipH="1">
            <a:off x="2119629" y="4651502"/>
            <a:ext cx="831938" cy="4317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14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CB60-F464-4283-9484-8247506C02FE}"/>
              </a:ext>
            </a:extLst>
          </p:cNvPr>
          <p:cNvSpPr>
            <a:spLocks noGrp="1"/>
          </p:cNvSpPr>
          <p:nvPr>
            <p:ph type="title"/>
          </p:nvPr>
        </p:nvSpPr>
        <p:spPr/>
        <p:txBody>
          <a:bodyPr/>
          <a:lstStyle/>
          <a:p>
            <a:r>
              <a:rPr lang="en-IN" dirty="0"/>
              <a:t>Working model</a:t>
            </a:r>
          </a:p>
        </p:txBody>
      </p:sp>
      <p:sp>
        <p:nvSpPr>
          <p:cNvPr id="3" name="Content Placeholder 2">
            <a:extLst>
              <a:ext uri="{FF2B5EF4-FFF2-40B4-BE49-F238E27FC236}">
                <a16:creationId xmlns:a16="http://schemas.microsoft.com/office/drawing/2014/main" id="{D64D2B52-2EBF-4273-AE4E-31CD1C5E466F}"/>
              </a:ext>
            </a:extLst>
          </p:cNvPr>
          <p:cNvSpPr>
            <a:spLocks noGrp="1"/>
          </p:cNvSpPr>
          <p:nvPr>
            <p:ph idx="1"/>
          </p:nvPr>
        </p:nvSpPr>
        <p:spPr>
          <a:xfrm>
            <a:off x="1024129" y="2305408"/>
            <a:ext cx="9326372" cy="2731049"/>
          </a:xfrm>
        </p:spPr>
        <p:txBody>
          <a:bodyPr/>
          <a:lstStyle/>
          <a:p>
            <a:pPr>
              <a:buFont typeface="Wingdings" panose="05000000000000000000" pitchFamily="2" charset="2"/>
              <a:buChar char="v"/>
            </a:pPr>
            <a:r>
              <a:rPr lang="en-IN" dirty="0"/>
              <a:t>The model is to combine the emotion recognition and the eye tracking system in order to determine the attentivity of student in the class.</a:t>
            </a:r>
          </a:p>
          <a:p>
            <a:pPr>
              <a:buFont typeface="Wingdings" panose="05000000000000000000" pitchFamily="2" charset="2"/>
              <a:buChar char="v"/>
            </a:pPr>
            <a:r>
              <a:rPr lang="en-IN" dirty="0"/>
              <a:t>The model has been divided into two parts:</a:t>
            </a:r>
          </a:p>
          <a:p>
            <a:pPr lvl="1">
              <a:buFont typeface="Wingdings" panose="05000000000000000000" pitchFamily="2" charset="2"/>
              <a:buChar char="v"/>
            </a:pPr>
            <a:r>
              <a:rPr lang="en-IN" sz="2200" dirty="0"/>
              <a:t>Emotion recognition</a:t>
            </a:r>
          </a:p>
          <a:p>
            <a:pPr lvl="1">
              <a:buFont typeface="Wingdings" panose="05000000000000000000" pitchFamily="2" charset="2"/>
              <a:buChar char="v"/>
            </a:pPr>
            <a:r>
              <a:rPr lang="en-IN" sz="2200" dirty="0"/>
              <a:t>Eye tracking system.</a:t>
            </a:r>
          </a:p>
          <a:p>
            <a:pPr>
              <a:buFont typeface="Wingdings" panose="05000000000000000000" pitchFamily="2" charset="2"/>
              <a:buChar char="v"/>
            </a:pPr>
            <a:r>
              <a:rPr lang="en-IN" dirty="0"/>
              <a:t>The model has been made on Jupyter notebook</a:t>
            </a:r>
          </a:p>
          <a:p>
            <a:pPr lvl="1">
              <a:buFont typeface="Wingdings" panose="05000000000000000000" pitchFamily="2" charset="2"/>
              <a:buChar char="v"/>
            </a:pPr>
            <a:endParaRPr lang="en-IN" dirty="0"/>
          </a:p>
        </p:txBody>
      </p:sp>
    </p:spTree>
    <p:extLst>
      <p:ext uri="{BB962C8B-B14F-4D97-AF65-F5344CB8AC3E}">
        <p14:creationId xmlns:p14="http://schemas.microsoft.com/office/powerpoint/2010/main" val="1892518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4FCA7-CBDE-450E-B7AD-51C99BA470BD}"/>
              </a:ext>
            </a:extLst>
          </p:cNvPr>
          <p:cNvSpPr>
            <a:spLocks noGrp="1"/>
          </p:cNvSpPr>
          <p:nvPr>
            <p:ph type="title"/>
          </p:nvPr>
        </p:nvSpPr>
        <p:spPr/>
        <p:txBody>
          <a:bodyPr/>
          <a:lstStyle/>
          <a:p>
            <a:r>
              <a:rPr lang="en-US" dirty="0"/>
              <a:t>Software and hardware</a:t>
            </a:r>
            <a:endParaRPr lang="en-IN" dirty="0"/>
          </a:p>
        </p:txBody>
      </p:sp>
      <p:sp>
        <p:nvSpPr>
          <p:cNvPr id="3" name="Content Placeholder 2">
            <a:extLst>
              <a:ext uri="{FF2B5EF4-FFF2-40B4-BE49-F238E27FC236}">
                <a16:creationId xmlns:a16="http://schemas.microsoft.com/office/drawing/2014/main" id="{942F41F4-CD32-4528-9371-60334CF19F65}"/>
              </a:ext>
            </a:extLst>
          </p:cNvPr>
          <p:cNvSpPr>
            <a:spLocks noGrp="1"/>
          </p:cNvSpPr>
          <p:nvPr>
            <p:ph sz="half" idx="1"/>
          </p:nvPr>
        </p:nvSpPr>
        <p:spPr/>
        <p:txBody>
          <a:bodyPr/>
          <a:lstStyle/>
          <a:p>
            <a:pPr>
              <a:buFont typeface="Wingdings" panose="05000000000000000000" pitchFamily="2" charset="2"/>
              <a:buChar char="v"/>
            </a:pPr>
            <a:r>
              <a:rPr lang="en-US" dirty="0"/>
              <a:t>Python</a:t>
            </a:r>
          </a:p>
          <a:p>
            <a:pPr>
              <a:buFont typeface="Wingdings" panose="05000000000000000000" pitchFamily="2" charset="2"/>
              <a:buChar char="v"/>
            </a:pPr>
            <a:r>
              <a:rPr lang="en-US" dirty="0"/>
              <a:t>Keras</a:t>
            </a:r>
          </a:p>
          <a:p>
            <a:pPr>
              <a:buFont typeface="Wingdings" panose="05000000000000000000" pitchFamily="2" charset="2"/>
              <a:buChar char="v"/>
            </a:pPr>
            <a:r>
              <a:rPr lang="en-US" dirty="0"/>
              <a:t>TensorFlow</a:t>
            </a:r>
          </a:p>
          <a:p>
            <a:pPr>
              <a:buFont typeface="Wingdings" panose="05000000000000000000" pitchFamily="2" charset="2"/>
              <a:buChar char="v"/>
            </a:pPr>
            <a:r>
              <a:rPr lang="en-US" dirty="0"/>
              <a:t>OpenCV</a:t>
            </a:r>
          </a:p>
          <a:p>
            <a:pPr>
              <a:buFont typeface="Wingdings" panose="05000000000000000000" pitchFamily="2" charset="2"/>
              <a:buChar char="v"/>
            </a:pPr>
            <a:r>
              <a:rPr lang="en-US" dirty="0"/>
              <a:t>Dlib</a:t>
            </a:r>
          </a:p>
          <a:p>
            <a:pPr>
              <a:buFont typeface="Wingdings" panose="05000000000000000000" pitchFamily="2" charset="2"/>
              <a:buChar char="v"/>
            </a:pPr>
            <a:r>
              <a:rPr lang="en-US" dirty="0"/>
              <a:t>Cmake</a:t>
            </a:r>
          </a:p>
          <a:p>
            <a:pPr>
              <a:buFont typeface="Wingdings" panose="05000000000000000000" pitchFamily="2" charset="2"/>
              <a:buChar char="v"/>
            </a:pPr>
            <a:r>
              <a:rPr lang="en-US" dirty="0"/>
              <a:t>Windows 10-64bit</a:t>
            </a:r>
          </a:p>
          <a:p>
            <a:endParaRPr lang="en-IN" dirty="0"/>
          </a:p>
        </p:txBody>
      </p:sp>
      <p:sp>
        <p:nvSpPr>
          <p:cNvPr id="4" name="Content Placeholder 3">
            <a:extLst>
              <a:ext uri="{FF2B5EF4-FFF2-40B4-BE49-F238E27FC236}">
                <a16:creationId xmlns:a16="http://schemas.microsoft.com/office/drawing/2014/main" id="{D09075BB-20E2-4DC7-AFDE-424A10DFBAD0}"/>
              </a:ext>
            </a:extLst>
          </p:cNvPr>
          <p:cNvSpPr>
            <a:spLocks noGrp="1"/>
          </p:cNvSpPr>
          <p:nvPr>
            <p:ph sz="half" idx="2"/>
          </p:nvPr>
        </p:nvSpPr>
        <p:spPr>
          <a:xfrm>
            <a:off x="5007430" y="2286000"/>
            <a:ext cx="6328228" cy="4023360"/>
          </a:xfrm>
        </p:spPr>
        <p:txBody>
          <a:bodyPr/>
          <a:lstStyle/>
          <a:p>
            <a:pPr>
              <a:buFont typeface="Wingdings" panose="05000000000000000000" pitchFamily="2" charset="2"/>
              <a:buChar char="Ø"/>
            </a:pPr>
            <a:r>
              <a:rPr lang="en-US" dirty="0"/>
              <a:t>These are the specifications of the machine on which this project was developed.</a:t>
            </a:r>
          </a:p>
          <a:p>
            <a:pPr>
              <a:buFont typeface="Wingdings" panose="05000000000000000000" pitchFamily="2" charset="2"/>
              <a:buChar char="Ø"/>
            </a:pPr>
            <a:r>
              <a:rPr lang="en-US" dirty="0"/>
              <a:t>The application is capable of executing on any windows 10 machine with at least 4Gb of RAM</a:t>
            </a:r>
          </a:p>
          <a:p>
            <a:pPr marL="0" indent="0">
              <a:buNone/>
            </a:pPr>
            <a:endParaRPr lang="en-US" dirty="0"/>
          </a:p>
          <a:p>
            <a:pPr>
              <a:buFont typeface="Wingdings" panose="05000000000000000000" pitchFamily="2" charset="2"/>
              <a:buChar char="v"/>
            </a:pPr>
            <a:r>
              <a:rPr lang="en-US" dirty="0"/>
              <a:t>CPU: </a:t>
            </a:r>
            <a:r>
              <a:rPr lang="pt-BR" dirty="0"/>
              <a:t>Intel(R) Core(TM) i5-8300H CPU @ 2.30GHz</a:t>
            </a:r>
          </a:p>
          <a:p>
            <a:pPr>
              <a:buFont typeface="Wingdings" panose="05000000000000000000" pitchFamily="2" charset="2"/>
              <a:buChar char="v"/>
            </a:pPr>
            <a:r>
              <a:rPr lang="pt-BR" dirty="0"/>
              <a:t> Memory: 8GB DDR4</a:t>
            </a:r>
          </a:p>
          <a:p>
            <a:pPr>
              <a:buFont typeface="Wingdings" panose="05000000000000000000" pitchFamily="2" charset="2"/>
              <a:buChar char="v"/>
            </a:pPr>
            <a:r>
              <a:rPr lang="pt-BR" dirty="0"/>
              <a:t>Laptop Default Webcam</a:t>
            </a:r>
          </a:p>
        </p:txBody>
      </p:sp>
    </p:spTree>
    <p:extLst>
      <p:ext uri="{BB962C8B-B14F-4D97-AF65-F5344CB8AC3E}">
        <p14:creationId xmlns:p14="http://schemas.microsoft.com/office/powerpoint/2010/main" val="2885045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8C540-B9A1-4EB1-9DF4-296DAA9F5A35}"/>
              </a:ext>
            </a:extLst>
          </p:cNvPr>
          <p:cNvSpPr>
            <a:spLocks noGrp="1"/>
          </p:cNvSpPr>
          <p:nvPr>
            <p:ph type="title"/>
          </p:nvPr>
        </p:nvSpPr>
        <p:spPr/>
        <p:txBody>
          <a:bodyPr/>
          <a:lstStyle/>
          <a:p>
            <a:r>
              <a:rPr lang="en-US" dirty="0"/>
              <a:t>dataset</a:t>
            </a:r>
            <a:endParaRPr lang="en-IN" dirty="0"/>
          </a:p>
        </p:txBody>
      </p:sp>
      <p:sp>
        <p:nvSpPr>
          <p:cNvPr id="3" name="Content Placeholder 2">
            <a:extLst>
              <a:ext uri="{FF2B5EF4-FFF2-40B4-BE49-F238E27FC236}">
                <a16:creationId xmlns:a16="http://schemas.microsoft.com/office/drawing/2014/main" id="{03593628-71C0-4606-B49A-161B869323B3}"/>
              </a:ext>
            </a:extLst>
          </p:cNvPr>
          <p:cNvSpPr>
            <a:spLocks noGrp="1"/>
          </p:cNvSpPr>
          <p:nvPr>
            <p:ph idx="1"/>
          </p:nvPr>
        </p:nvSpPr>
        <p:spPr>
          <a:xfrm>
            <a:off x="1024128" y="2286000"/>
            <a:ext cx="9720073" cy="3378200"/>
          </a:xfrm>
        </p:spPr>
        <p:txBody>
          <a:bodyPr>
            <a:normAutofit/>
          </a:bodyPr>
          <a:lstStyle/>
          <a:p>
            <a:pPr>
              <a:buFont typeface="Wingdings" panose="05000000000000000000" pitchFamily="2" charset="2"/>
              <a:buChar char="v"/>
            </a:pPr>
            <a:r>
              <a:rPr lang="en-US" dirty="0"/>
              <a:t>The dataset used for the project is the FER dataset </a:t>
            </a:r>
            <a:r>
              <a:rPr lang="en-IN" dirty="0">
                <a:effectLst/>
                <a:ea typeface="Calibri" panose="020F0502020204030204" pitchFamily="34" charset="0"/>
                <a:cs typeface="Times New Roman" panose="02020603050405020304" pitchFamily="18" charset="0"/>
              </a:rPr>
              <a:t>which contains around 35000 images of size 48 x 48 pixels divided among seven classes which are happy, sad, neutral, angry, surprise, disgust, and fear.</a:t>
            </a:r>
          </a:p>
          <a:p>
            <a:pPr>
              <a:buFont typeface="Wingdings" panose="05000000000000000000" pitchFamily="2" charset="2"/>
              <a:buChar char="v"/>
            </a:pPr>
            <a:r>
              <a:rPr lang="en-US" b="0" i="0" dirty="0">
                <a:effectLst/>
              </a:rPr>
              <a:t>The faces have been automatically registered so that the face is more or less centered and occupies about the same amount of space in each image.</a:t>
            </a:r>
            <a:endParaRPr lang="en-IN" b="0" i="0" dirty="0">
              <a:cs typeface="Times New Roman" panose="02020603050405020304" pitchFamily="18" charset="0"/>
            </a:endParaRPr>
          </a:p>
          <a:p>
            <a:pPr>
              <a:buFont typeface="Wingdings" panose="05000000000000000000" pitchFamily="2" charset="2"/>
              <a:buChar char="v"/>
            </a:pPr>
            <a:r>
              <a:rPr lang="en-US" b="0" i="0" dirty="0">
                <a:effectLst/>
              </a:rPr>
              <a:t>The training set consists of 28,911 </a:t>
            </a:r>
            <a:r>
              <a:rPr lang="en-US" dirty="0"/>
              <a:t>s</a:t>
            </a:r>
            <a:r>
              <a:rPr lang="en-US" b="0" i="0" dirty="0">
                <a:effectLst/>
              </a:rPr>
              <a:t>amples and the public test set consists of 7,066 samples.</a:t>
            </a:r>
          </a:p>
          <a:p>
            <a:pPr>
              <a:buFont typeface="Wingdings" panose="05000000000000000000" pitchFamily="2" charset="2"/>
              <a:buChar char="v"/>
            </a:pPr>
            <a:r>
              <a:rPr lang="en-US" dirty="0"/>
              <a:t>The percentage of train – test split is training sample – 80% and testing sample – 20%.</a:t>
            </a:r>
            <a:endParaRPr lang="en-IN" dirty="0"/>
          </a:p>
        </p:txBody>
      </p:sp>
    </p:spTree>
    <p:extLst>
      <p:ext uri="{BB962C8B-B14F-4D97-AF65-F5344CB8AC3E}">
        <p14:creationId xmlns:p14="http://schemas.microsoft.com/office/powerpoint/2010/main" val="986919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AA286-7B71-4F1F-8EE6-34D3E491ACD8}"/>
              </a:ext>
            </a:extLst>
          </p:cNvPr>
          <p:cNvSpPr>
            <a:spLocks noGrp="1"/>
          </p:cNvSpPr>
          <p:nvPr>
            <p:ph type="title"/>
          </p:nvPr>
        </p:nvSpPr>
        <p:spPr/>
        <p:txBody>
          <a:bodyPr/>
          <a:lstStyle/>
          <a:p>
            <a:r>
              <a:rPr lang="en-IN" dirty="0"/>
              <a:t>Images from The FER Dataset</a:t>
            </a:r>
          </a:p>
        </p:txBody>
      </p:sp>
      <p:pic>
        <p:nvPicPr>
          <p:cNvPr id="21" name="Picture 20">
            <a:extLst>
              <a:ext uri="{FF2B5EF4-FFF2-40B4-BE49-F238E27FC236}">
                <a16:creationId xmlns:a16="http://schemas.microsoft.com/office/drawing/2014/main" id="{24152EA6-47E0-4066-ADF8-E0896DB1736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52688" y="2743199"/>
            <a:ext cx="1301408" cy="1157113"/>
          </a:xfrm>
          <a:prstGeom prst="rect">
            <a:avLst/>
          </a:prstGeom>
          <a:noFill/>
          <a:ln>
            <a:noFill/>
          </a:ln>
        </p:spPr>
      </p:pic>
      <p:pic>
        <p:nvPicPr>
          <p:cNvPr id="22" name="Picture 21">
            <a:extLst>
              <a:ext uri="{FF2B5EF4-FFF2-40B4-BE49-F238E27FC236}">
                <a16:creationId xmlns:a16="http://schemas.microsoft.com/office/drawing/2014/main" id="{971EC280-7FEF-472F-9F63-AB6CFFB98E7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454729" y="2742493"/>
            <a:ext cx="1265145" cy="1161854"/>
          </a:xfrm>
          <a:prstGeom prst="rect">
            <a:avLst/>
          </a:prstGeom>
          <a:noFill/>
          <a:ln>
            <a:noFill/>
          </a:ln>
        </p:spPr>
      </p:pic>
      <p:pic>
        <p:nvPicPr>
          <p:cNvPr id="23" name="Picture 22">
            <a:extLst>
              <a:ext uri="{FF2B5EF4-FFF2-40B4-BE49-F238E27FC236}">
                <a16:creationId xmlns:a16="http://schemas.microsoft.com/office/drawing/2014/main" id="{4BF5CAD7-3933-4685-9B1D-B0E1601D1B4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720508" y="2742493"/>
            <a:ext cx="1299506" cy="1161854"/>
          </a:xfrm>
          <a:prstGeom prst="rect">
            <a:avLst/>
          </a:prstGeom>
          <a:noFill/>
          <a:ln>
            <a:noFill/>
          </a:ln>
        </p:spPr>
      </p:pic>
      <p:pic>
        <p:nvPicPr>
          <p:cNvPr id="24" name="Picture 23">
            <a:extLst>
              <a:ext uri="{FF2B5EF4-FFF2-40B4-BE49-F238E27FC236}">
                <a16:creationId xmlns:a16="http://schemas.microsoft.com/office/drawing/2014/main" id="{0F53C4B6-15BC-49E6-AA33-C83CEE1C60C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020648" y="2709836"/>
            <a:ext cx="1328059" cy="1198545"/>
          </a:xfrm>
          <a:prstGeom prst="rect">
            <a:avLst/>
          </a:prstGeom>
          <a:noFill/>
          <a:ln>
            <a:noFill/>
          </a:ln>
        </p:spPr>
      </p:pic>
      <p:pic>
        <p:nvPicPr>
          <p:cNvPr id="25" name="Picture 24">
            <a:extLst>
              <a:ext uri="{FF2B5EF4-FFF2-40B4-BE49-F238E27FC236}">
                <a16:creationId xmlns:a16="http://schemas.microsoft.com/office/drawing/2014/main" id="{E21DC2A7-B6EC-45CC-8658-02CA10F35F80}"/>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7349341" y="2709836"/>
            <a:ext cx="1300774" cy="1198545"/>
          </a:xfrm>
          <a:prstGeom prst="rect">
            <a:avLst/>
          </a:prstGeom>
          <a:noFill/>
          <a:ln>
            <a:noFill/>
          </a:ln>
        </p:spPr>
      </p:pic>
      <p:pic>
        <p:nvPicPr>
          <p:cNvPr id="26" name="Picture 25">
            <a:extLst>
              <a:ext uri="{FF2B5EF4-FFF2-40B4-BE49-F238E27FC236}">
                <a16:creationId xmlns:a16="http://schemas.microsoft.com/office/drawing/2014/main" id="{04D50B20-B02D-4D24-8904-F8C337089E87}"/>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153321" y="3900312"/>
            <a:ext cx="1300774" cy="1336127"/>
          </a:xfrm>
          <a:prstGeom prst="rect">
            <a:avLst/>
          </a:prstGeom>
          <a:noFill/>
          <a:ln>
            <a:noFill/>
          </a:ln>
        </p:spPr>
      </p:pic>
      <p:pic>
        <p:nvPicPr>
          <p:cNvPr id="27" name="Picture 26">
            <a:extLst>
              <a:ext uri="{FF2B5EF4-FFF2-40B4-BE49-F238E27FC236}">
                <a16:creationId xmlns:a16="http://schemas.microsoft.com/office/drawing/2014/main" id="{5948DE42-EEBA-4FD8-8E5A-24590EF3E30F}"/>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3454729" y="3904347"/>
            <a:ext cx="1265145" cy="1328058"/>
          </a:xfrm>
          <a:prstGeom prst="rect">
            <a:avLst/>
          </a:prstGeom>
          <a:noFill/>
          <a:ln>
            <a:noFill/>
          </a:ln>
        </p:spPr>
      </p:pic>
      <p:pic>
        <p:nvPicPr>
          <p:cNvPr id="28" name="Picture 27">
            <a:extLst>
              <a:ext uri="{FF2B5EF4-FFF2-40B4-BE49-F238E27FC236}">
                <a16:creationId xmlns:a16="http://schemas.microsoft.com/office/drawing/2014/main" id="{E8263A47-EEC9-4989-8A36-0F993AADE284}"/>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4720508" y="3908382"/>
            <a:ext cx="1300140" cy="1328058"/>
          </a:xfrm>
          <a:prstGeom prst="rect">
            <a:avLst/>
          </a:prstGeom>
          <a:noFill/>
          <a:ln>
            <a:noFill/>
          </a:ln>
        </p:spPr>
      </p:pic>
      <p:pic>
        <p:nvPicPr>
          <p:cNvPr id="13" name="Picture 12">
            <a:extLst>
              <a:ext uri="{FF2B5EF4-FFF2-40B4-BE49-F238E27FC236}">
                <a16:creationId xmlns:a16="http://schemas.microsoft.com/office/drawing/2014/main" id="{7DF0DC45-E591-4A0F-9BA7-4EFD1E5EECAD}"/>
              </a:ext>
            </a:extLst>
          </p:cNvPr>
          <p:cNvPicPr>
            <a:picLocks noChangeAspect="1"/>
          </p:cNvPicPr>
          <p:nvPr/>
        </p:nvPicPr>
        <p:blipFill>
          <a:blip r:embed="rId10"/>
          <a:stretch>
            <a:fillRect/>
          </a:stretch>
        </p:blipFill>
        <p:spPr>
          <a:xfrm>
            <a:off x="6021282" y="3912416"/>
            <a:ext cx="1328059" cy="1328059"/>
          </a:xfrm>
          <a:prstGeom prst="rect">
            <a:avLst/>
          </a:prstGeom>
        </p:spPr>
      </p:pic>
      <p:pic>
        <p:nvPicPr>
          <p:cNvPr id="14" name="Picture 13">
            <a:extLst>
              <a:ext uri="{FF2B5EF4-FFF2-40B4-BE49-F238E27FC236}">
                <a16:creationId xmlns:a16="http://schemas.microsoft.com/office/drawing/2014/main" id="{FAE627D3-DD9A-4800-8210-0FA993EB5531}"/>
              </a:ext>
            </a:extLst>
          </p:cNvPr>
          <p:cNvPicPr>
            <a:picLocks noChangeAspect="1"/>
          </p:cNvPicPr>
          <p:nvPr/>
        </p:nvPicPr>
        <p:blipFill>
          <a:blip r:embed="rId11"/>
          <a:stretch>
            <a:fillRect/>
          </a:stretch>
        </p:blipFill>
        <p:spPr>
          <a:xfrm>
            <a:off x="7349341" y="3908381"/>
            <a:ext cx="1300774" cy="1328058"/>
          </a:xfrm>
          <a:prstGeom prst="rect">
            <a:avLst/>
          </a:prstGeom>
        </p:spPr>
      </p:pic>
    </p:spTree>
    <p:extLst>
      <p:ext uri="{BB962C8B-B14F-4D97-AF65-F5344CB8AC3E}">
        <p14:creationId xmlns:p14="http://schemas.microsoft.com/office/powerpoint/2010/main" val="260236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B64D-CF01-4661-8F90-185105242040}"/>
              </a:ext>
            </a:extLst>
          </p:cNvPr>
          <p:cNvSpPr>
            <a:spLocks noGrp="1"/>
          </p:cNvSpPr>
          <p:nvPr>
            <p:ph type="title"/>
          </p:nvPr>
        </p:nvSpPr>
        <p:spPr/>
        <p:txBody>
          <a:bodyPr/>
          <a:lstStyle/>
          <a:p>
            <a:r>
              <a:rPr lang="en-US" dirty="0"/>
              <a:t>Emotion recognition</a:t>
            </a:r>
            <a:endParaRPr lang="en-IN" dirty="0"/>
          </a:p>
        </p:txBody>
      </p:sp>
      <p:sp>
        <p:nvSpPr>
          <p:cNvPr id="3" name="Content Placeholder 2">
            <a:extLst>
              <a:ext uri="{FF2B5EF4-FFF2-40B4-BE49-F238E27FC236}">
                <a16:creationId xmlns:a16="http://schemas.microsoft.com/office/drawing/2014/main" id="{89585F15-6A29-4972-A800-69730C672D88}"/>
              </a:ext>
            </a:extLst>
          </p:cNvPr>
          <p:cNvSpPr>
            <a:spLocks noGrp="1"/>
          </p:cNvSpPr>
          <p:nvPr>
            <p:ph idx="1"/>
          </p:nvPr>
        </p:nvSpPr>
        <p:spPr>
          <a:xfrm>
            <a:off x="1024129" y="2286000"/>
            <a:ext cx="5071871" cy="3659950"/>
          </a:xfrm>
        </p:spPr>
        <p:txBody>
          <a:bodyPr>
            <a:normAutofit/>
          </a:bodyPr>
          <a:lstStyle/>
          <a:p>
            <a:pPr>
              <a:buFont typeface="Wingdings" panose="05000000000000000000" pitchFamily="2" charset="2"/>
              <a:buChar char="v"/>
            </a:pPr>
            <a:r>
              <a:rPr lang="en-IN" dirty="0"/>
              <a:t>The emotion recognition model is made by taking the images from the FER dataset and using it under the CNN model.</a:t>
            </a:r>
          </a:p>
          <a:p>
            <a:pPr>
              <a:buFont typeface="Wingdings" panose="05000000000000000000" pitchFamily="2" charset="2"/>
              <a:buChar char="v"/>
            </a:pPr>
            <a:r>
              <a:rPr lang="en-IN" dirty="0"/>
              <a:t>The model takes the images and converts it into a 2D matrix of numbers to find the pattern in the images.</a:t>
            </a:r>
          </a:p>
          <a:p>
            <a:pPr>
              <a:buFont typeface="Wingdings" panose="05000000000000000000" pitchFamily="2" charset="2"/>
              <a:buChar char="v"/>
            </a:pPr>
            <a:r>
              <a:rPr lang="en-IN" dirty="0"/>
              <a:t>It uses the activation function like relu (</a:t>
            </a:r>
            <a:r>
              <a:rPr lang="en-IN" i="0" dirty="0">
                <a:solidFill>
                  <a:srgbClr val="202124"/>
                </a:solidFill>
                <a:effectLst/>
              </a:rPr>
              <a:t>rectified linear activation function</a:t>
            </a:r>
            <a:r>
              <a:rPr lang="en-IN" dirty="0"/>
              <a:t>) ,elu (</a:t>
            </a:r>
            <a:r>
              <a:rPr lang="en-IN" i="0" dirty="0">
                <a:solidFill>
                  <a:srgbClr val="202124"/>
                </a:solidFill>
                <a:effectLst/>
              </a:rPr>
              <a:t>Exponential Linear Unit</a:t>
            </a:r>
            <a:r>
              <a:rPr lang="en-IN" dirty="0"/>
              <a:t>) etc at </a:t>
            </a:r>
            <a:r>
              <a:rPr lang="en-US" i="0" dirty="0">
                <a:solidFill>
                  <a:srgbClr val="202124"/>
                </a:solidFill>
                <a:effectLst/>
              </a:rPr>
              <a:t> the end of or in between Neural Networks</a:t>
            </a:r>
            <a:r>
              <a:rPr lang="en-US" sz="2400" i="0" dirty="0">
                <a:solidFill>
                  <a:srgbClr val="202124"/>
                </a:solidFill>
                <a:effectLst/>
              </a:rPr>
              <a:t>.</a:t>
            </a:r>
            <a:endParaRPr lang="en-IN" dirty="0"/>
          </a:p>
          <a:p>
            <a:pPr>
              <a:buFont typeface="Wingdings" panose="05000000000000000000" pitchFamily="2" charset="2"/>
              <a:buChar char="v"/>
            </a:pPr>
            <a:endParaRPr lang="en-IN" dirty="0"/>
          </a:p>
          <a:p>
            <a:pPr>
              <a:buFont typeface="Wingdings" panose="05000000000000000000" pitchFamily="2" charset="2"/>
              <a:buChar char="v"/>
            </a:pPr>
            <a:endParaRPr lang="en-IN" dirty="0"/>
          </a:p>
        </p:txBody>
      </p:sp>
      <p:pic>
        <p:nvPicPr>
          <p:cNvPr id="4" name="Picture 3">
            <a:extLst>
              <a:ext uri="{FF2B5EF4-FFF2-40B4-BE49-F238E27FC236}">
                <a16:creationId xmlns:a16="http://schemas.microsoft.com/office/drawing/2014/main" id="{3764EC76-3497-4F41-8A33-8C715FB23008}"/>
              </a:ext>
            </a:extLst>
          </p:cNvPr>
          <p:cNvPicPr>
            <a:picLocks noChangeAspect="1"/>
          </p:cNvPicPr>
          <p:nvPr/>
        </p:nvPicPr>
        <p:blipFill>
          <a:blip r:embed="rId2"/>
          <a:stretch>
            <a:fillRect/>
          </a:stretch>
        </p:blipFill>
        <p:spPr>
          <a:xfrm>
            <a:off x="6356412" y="1633492"/>
            <a:ext cx="5698011" cy="4312458"/>
          </a:xfrm>
          <a:prstGeom prst="rect">
            <a:avLst/>
          </a:prstGeom>
        </p:spPr>
      </p:pic>
    </p:spTree>
    <p:extLst>
      <p:ext uri="{BB962C8B-B14F-4D97-AF65-F5344CB8AC3E}">
        <p14:creationId xmlns:p14="http://schemas.microsoft.com/office/powerpoint/2010/main" val="2667330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2B62A-C6FB-45DE-ACC2-45989F81522A}"/>
              </a:ext>
            </a:extLst>
          </p:cNvPr>
          <p:cNvSpPr>
            <a:spLocks noGrp="1"/>
          </p:cNvSpPr>
          <p:nvPr>
            <p:ph type="title"/>
          </p:nvPr>
        </p:nvSpPr>
        <p:spPr/>
        <p:txBody>
          <a:bodyPr/>
          <a:lstStyle/>
          <a:p>
            <a:r>
              <a:rPr lang="en-US" dirty="0"/>
              <a:t>Emotion recognition</a:t>
            </a:r>
            <a:endParaRPr lang="en-IN" dirty="0"/>
          </a:p>
        </p:txBody>
      </p:sp>
      <p:sp>
        <p:nvSpPr>
          <p:cNvPr id="3" name="Content Placeholder 2">
            <a:extLst>
              <a:ext uri="{FF2B5EF4-FFF2-40B4-BE49-F238E27FC236}">
                <a16:creationId xmlns:a16="http://schemas.microsoft.com/office/drawing/2014/main" id="{5B7E270A-4DF5-453C-B08C-4120EF15D18C}"/>
              </a:ext>
            </a:extLst>
          </p:cNvPr>
          <p:cNvSpPr>
            <a:spLocks noGrp="1"/>
          </p:cNvSpPr>
          <p:nvPr>
            <p:ph idx="1"/>
          </p:nvPr>
        </p:nvSpPr>
        <p:spPr>
          <a:xfrm>
            <a:off x="1235963" y="2365899"/>
            <a:ext cx="9720073" cy="3361801"/>
          </a:xfrm>
        </p:spPr>
        <p:txBody>
          <a:bodyPr/>
          <a:lstStyle/>
          <a:p>
            <a:pPr>
              <a:buFont typeface="Wingdings" panose="05000000000000000000" pitchFamily="2" charset="2"/>
              <a:buChar char="v"/>
            </a:pPr>
            <a:r>
              <a:rPr lang="en-US" i="0" dirty="0">
                <a:effectLst/>
              </a:rPr>
              <a:t>VGG16 (also called OxfordNet) is a convolutional neural network architecture named after the Visual Geometry Group from Oxford, who developed it. </a:t>
            </a:r>
          </a:p>
          <a:p>
            <a:pPr>
              <a:buFont typeface="Wingdings" panose="05000000000000000000" pitchFamily="2" charset="2"/>
              <a:buChar char="v"/>
            </a:pPr>
            <a:r>
              <a:rPr lang="en-US" i="0" dirty="0">
                <a:effectLst/>
              </a:rPr>
              <a:t>VGG16 is that instead of having a large number of hyper-parameters they focused on having convolution layers of 3x3 filter with a stride 1 and always used same padding and </a:t>
            </a:r>
            <a:r>
              <a:rPr lang="en-US" dirty="0"/>
              <a:t>MaxPooling</a:t>
            </a:r>
            <a:r>
              <a:rPr lang="en-US" i="0" dirty="0">
                <a:effectLst/>
              </a:rPr>
              <a:t> layer of 2x2 filter of stride 2. </a:t>
            </a:r>
          </a:p>
          <a:p>
            <a:pPr>
              <a:buFont typeface="Wingdings" panose="05000000000000000000" pitchFamily="2" charset="2"/>
              <a:buChar char="v"/>
            </a:pPr>
            <a:r>
              <a:rPr lang="en-US" i="0" dirty="0">
                <a:effectLst/>
              </a:rPr>
              <a:t>It follows this arrangement of convolution and max pool layers consistently throughout the whole architecture. </a:t>
            </a:r>
          </a:p>
          <a:p>
            <a:pPr>
              <a:buFont typeface="Wingdings" panose="05000000000000000000" pitchFamily="2" charset="2"/>
              <a:buChar char="v"/>
            </a:pPr>
            <a:r>
              <a:rPr lang="en-US" i="0" dirty="0">
                <a:effectLst/>
              </a:rPr>
              <a:t>In the end it has 2 FC (fully connected layers) followed by a </a:t>
            </a:r>
            <a:r>
              <a:rPr lang="en-US" dirty="0"/>
              <a:t>S</a:t>
            </a:r>
            <a:r>
              <a:rPr lang="en-US" i="0" dirty="0">
                <a:effectLst/>
              </a:rPr>
              <a:t>oftmax for output.</a:t>
            </a:r>
            <a:endParaRPr lang="en-IN" dirty="0"/>
          </a:p>
        </p:txBody>
      </p:sp>
    </p:spTree>
    <p:extLst>
      <p:ext uri="{BB962C8B-B14F-4D97-AF65-F5344CB8AC3E}">
        <p14:creationId xmlns:p14="http://schemas.microsoft.com/office/powerpoint/2010/main" val="1617966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15827-7517-4271-A2B2-8F518A97BB7B}"/>
              </a:ext>
            </a:extLst>
          </p:cNvPr>
          <p:cNvSpPr>
            <a:spLocks noGrp="1"/>
          </p:cNvSpPr>
          <p:nvPr>
            <p:ph type="title"/>
          </p:nvPr>
        </p:nvSpPr>
        <p:spPr/>
        <p:txBody>
          <a:bodyPr/>
          <a:lstStyle/>
          <a:p>
            <a:r>
              <a:rPr lang="en-IN" dirty="0"/>
              <a:t>CNN MODEL</a:t>
            </a:r>
          </a:p>
        </p:txBody>
      </p:sp>
      <p:pic>
        <p:nvPicPr>
          <p:cNvPr id="2050" name="Picture 2" descr="The proposed initial CNN model architecture This architecture (Custom... |  Download Scientific Diagram">
            <a:extLst>
              <a:ext uri="{FF2B5EF4-FFF2-40B4-BE49-F238E27FC236}">
                <a16:creationId xmlns:a16="http://schemas.microsoft.com/office/drawing/2014/main" id="{BCCBA4B5-91B9-48CA-AD10-AA64C8FBE2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4128" y="2065607"/>
            <a:ext cx="9720071" cy="406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666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B285E9-1EE7-44AC-BECC-50035083CEFF}"/>
              </a:ext>
            </a:extLst>
          </p:cNvPr>
          <p:cNvPicPr>
            <a:picLocks noGrp="1" noChangeAspect="1"/>
          </p:cNvPicPr>
          <p:nvPr>
            <p:ph idx="1"/>
          </p:nvPr>
        </p:nvPicPr>
        <p:blipFill>
          <a:blip r:embed="rId2"/>
          <a:stretch>
            <a:fillRect/>
          </a:stretch>
        </p:blipFill>
        <p:spPr>
          <a:xfrm>
            <a:off x="368602" y="1099527"/>
            <a:ext cx="11454795" cy="4658946"/>
          </a:xfrm>
        </p:spPr>
      </p:pic>
    </p:spTree>
    <p:extLst>
      <p:ext uri="{BB962C8B-B14F-4D97-AF65-F5344CB8AC3E}">
        <p14:creationId xmlns:p14="http://schemas.microsoft.com/office/powerpoint/2010/main" val="1979452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B0F9C-8075-4C93-AADA-EE05D9A0D784}"/>
              </a:ext>
            </a:extLst>
          </p:cNvPr>
          <p:cNvSpPr>
            <a:spLocks noGrp="1"/>
          </p:cNvSpPr>
          <p:nvPr>
            <p:ph type="title"/>
          </p:nvPr>
        </p:nvSpPr>
        <p:spPr/>
        <p:txBody>
          <a:bodyPr/>
          <a:lstStyle/>
          <a:p>
            <a:r>
              <a:rPr lang="en-IN" dirty="0"/>
              <a:t>Pattern recognition</a:t>
            </a:r>
          </a:p>
        </p:txBody>
      </p:sp>
      <p:pic>
        <p:nvPicPr>
          <p:cNvPr id="5122" name="Picture 2" descr="Handwritten Digit Recognition using Machine Learning | by Himanshu Beniwal  | Medium">
            <a:extLst>
              <a:ext uri="{FF2B5EF4-FFF2-40B4-BE49-F238E27FC236}">
                <a16:creationId xmlns:a16="http://schemas.microsoft.com/office/drawing/2014/main" id="{D1E7EC8B-A2A9-4C92-A98E-E714872266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3938" y="2665622"/>
            <a:ext cx="9720262" cy="3263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765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2E301-07B1-44C3-8392-7C80FA175970}"/>
              </a:ext>
            </a:extLst>
          </p:cNvPr>
          <p:cNvSpPr>
            <a:spLocks noGrp="1"/>
          </p:cNvSpPr>
          <p:nvPr>
            <p:ph type="title"/>
          </p:nvPr>
        </p:nvSpPr>
        <p:spPr/>
        <p:txBody>
          <a:bodyPr/>
          <a:lstStyle/>
          <a:p>
            <a:r>
              <a:rPr lang="en-US" dirty="0"/>
              <a:t>Outline of presentation</a:t>
            </a:r>
            <a:endParaRPr lang="en-IN" dirty="0"/>
          </a:p>
        </p:txBody>
      </p:sp>
      <p:sp>
        <p:nvSpPr>
          <p:cNvPr id="3" name="Content Placeholder 2">
            <a:extLst>
              <a:ext uri="{FF2B5EF4-FFF2-40B4-BE49-F238E27FC236}">
                <a16:creationId xmlns:a16="http://schemas.microsoft.com/office/drawing/2014/main" id="{3F097E86-5B41-46C6-85F8-20EC2D4255B1}"/>
              </a:ext>
            </a:extLst>
          </p:cNvPr>
          <p:cNvSpPr>
            <a:spLocks noGrp="1"/>
          </p:cNvSpPr>
          <p:nvPr>
            <p:ph idx="1"/>
          </p:nvPr>
        </p:nvSpPr>
        <p:spPr/>
        <p:txBody>
          <a:bodyPr>
            <a:normAutofit lnSpcReduction="10000"/>
          </a:bodyPr>
          <a:lstStyle/>
          <a:p>
            <a:pPr>
              <a:buFont typeface="Wingdings" panose="05000000000000000000" pitchFamily="2" charset="2"/>
              <a:buChar char="v"/>
            </a:pPr>
            <a:r>
              <a:rPr lang="en-US" dirty="0"/>
              <a:t>Introduction </a:t>
            </a:r>
          </a:p>
          <a:p>
            <a:pPr>
              <a:buFont typeface="Wingdings" panose="05000000000000000000" pitchFamily="2" charset="2"/>
              <a:buChar char="v"/>
            </a:pPr>
            <a:r>
              <a:rPr lang="en-US" dirty="0"/>
              <a:t>Problem statement </a:t>
            </a:r>
          </a:p>
          <a:p>
            <a:pPr>
              <a:buFont typeface="Wingdings" panose="05000000000000000000" pitchFamily="2" charset="2"/>
              <a:buChar char="v"/>
            </a:pPr>
            <a:r>
              <a:rPr lang="en-US" dirty="0"/>
              <a:t>Literature review and existing system</a:t>
            </a:r>
          </a:p>
          <a:p>
            <a:pPr>
              <a:buFont typeface="Wingdings" panose="05000000000000000000" pitchFamily="2" charset="2"/>
              <a:buChar char="v"/>
            </a:pPr>
            <a:r>
              <a:rPr lang="en-US" dirty="0"/>
              <a:t>Proposed system and model</a:t>
            </a:r>
          </a:p>
          <a:p>
            <a:pPr>
              <a:buFont typeface="Wingdings" panose="05000000000000000000" pitchFamily="2" charset="2"/>
              <a:buChar char="v"/>
            </a:pPr>
            <a:r>
              <a:rPr lang="en-US" dirty="0"/>
              <a:t>Hardware and software specifications</a:t>
            </a:r>
          </a:p>
          <a:p>
            <a:pPr>
              <a:buFont typeface="Wingdings" panose="05000000000000000000" pitchFamily="2" charset="2"/>
              <a:buChar char="v"/>
            </a:pPr>
            <a:r>
              <a:rPr lang="en-US" dirty="0"/>
              <a:t>Dataset</a:t>
            </a:r>
          </a:p>
          <a:p>
            <a:pPr>
              <a:buFont typeface="Wingdings" panose="05000000000000000000" pitchFamily="2" charset="2"/>
              <a:buChar char="v"/>
            </a:pPr>
            <a:r>
              <a:rPr lang="en-US" dirty="0"/>
              <a:t>Emotion recognition and gaze tracking</a:t>
            </a:r>
          </a:p>
          <a:p>
            <a:pPr>
              <a:buFont typeface="Wingdings" panose="05000000000000000000" pitchFamily="2" charset="2"/>
              <a:buChar char="v"/>
            </a:pPr>
            <a:r>
              <a:rPr lang="en-US" dirty="0"/>
              <a:t>Demo </a:t>
            </a:r>
          </a:p>
          <a:p>
            <a:pPr>
              <a:buFont typeface="Wingdings" panose="05000000000000000000" pitchFamily="2" charset="2"/>
              <a:buChar char="v"/>
            </a:pPr>
            <a:r>
              <a:rPr lang="en-US" dirty="0"/>
              <a:t>Conclusion and references</a:t>
            </a:r>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IN" dirty="0"/>
          </a:p>
        </p:txBody>
      </p:sp>
    </p:spTree>
    <p:extLst>
      <p:ext uri="{BB962C8B-B14F-4D97-AF65-F5344CB8AC3E}">
        <p14:creationId xmlns:p14="http://schemas.microsoft.com/office/powerpoint/2010/main" val="1573283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84DF-C625-4126-AAA6-A864E0889731}"/>
              </a:ext>
            </a:extLst>
          </p:cNvPr>
          <p:cNvSpPr>
            <a:spLocks noGrp="1"/>
          </p:cNvSpPr>
          <p:nvPr>
            <p:ph type="title"/>
          </p:nvPr>
        </p:nvSpPr>
        <p:spPr/>
        <p:txBody>
          <a:bodyPr/>
          <a:lstStyle/>
          <a:p>
            <a:r>
              <a:rPr lang="en-IN" dirty="0"/>
              <a:t>Emotion recognition</a:t>
            </a:r>
          </a:p>
        </p:txBody>
      </p:sp>
      <p:sp>
        <p:nvSpPr>
          <p:cNvPr id="3" name="Content Placeholder 2">
            <a:extLst>
              <a:ext uri="{FF2B5EF4-FFF2-40B4-BE49-F238E27FC236}">
                <a16:creationId xmlns:a16="http://schemas.microsoft.com/office/drawing/2014/main" id="{982CDF77-70A8-4E86-9F5C-D1E49E8F7E64}"/>
              </a:ext>
            </a:extLst>
          </p:cNvPr>
          <p:cNvSpPr>
            <a:spLocks noGrp="1"/>
          </p:cNvSpPr>
          <p:nvPr>
            <p:ph idx="1"/>
          </p:nvPr>
        </p:nvSpPr>
        <p:spPr>
          <a:xfrm>
            <a:off x="1024128" y="2286000"/>
            <a:ext cx="9720073" cy="3810000"/>
          </a:xfrm>
        </p:spPr>
        <p:txBody>
          <a:bodyPr>
            <a:normAutofit/>
          </a:bodyPr>
          <a:lstStyle/>
          <a:p>
            <a:pPr>
              <a:buFont typeface="Wingdings" panose="05000000000000000000" pitchFamily="2" charset="2"/>
              <a:buChar char="v"/>
            </a:pPr>
            <a:r>
              <a:rPr lang="en-IN" dirty="0">
                <a:effectLst/>
                <a:ea typeface="Calibri" panose="020F0502020204030204" pitchFamily="34" charset="0"/>
                <a:cs typeface="Times New Roman" panose="02020603050405020304" pitchFamily="18" charset="0"/>
              </a:rPr>
              <a:t>The first part is the taking of input and making it work in the model in the field of feature extraction.</a:t>
            </a:r>
          </a:p>
          <a:p>
            <a:pPr>
              <a:buFont typeface="Wingdings" panose="05000000000000000000" pitchFamily="2" charset="2"/>
              <a:buChar char="v"/>
            </a:pPr>
            <a:r>
              <a:rPr lang="en-IN" dirty="0">
                <a:effectLst/>
                <a:ea typeface="Calibri" panose="020F0502020204030204" pitchFamily="34" charset="0"/>
                <a:cs typeface="Times New Roman" panose="02020603050405020304" pitchFamily="18" charset="0"/>
              </a:rPr>
              <a:t>It takes the input in the form of images that have been modified, but before that happens we use an image generator to produce more images in different forms, now these images would be similar to the original images with differences such as resizing, space shifting, rotating, etc</a:t>
            </a:r>
          </a:p>
          <a:p>
            <a:pPr>
              <a:buFont typeface="Wingdings" panose="05000000000000000000" pitchFamily="2" charset="2"/>
              <a:buChar char="v"/>
            </a:pPr>
            <a:r>
              <a:rPr lang="en-US" dirty="0"/>
              <a:t>C</a:t>
            </a:r>
            <a:r>
              <a:rPr lang="en-US" i="0" dirty="0">
                <a:effectLst/>
              </a:rPr>
              <a:t>onv2D layer has a height and a width. They are generally smaller than the input image and so we move them across the whole image.</a:t>
            </a:r>
          </a:p>
          <a:p>
            <a:pPr>
              <a:buFont typeface="Wingdings" panose="05000000000000000000" pitchFamily="2" charset="2"/>
              <a:buChar char="v"/>
            </a:pPr>
            <a:r>
              <a:rPr lang="en-IN" dirty="0">
                <a:ea typeface="Calibri" panose="020F0502020204030204" pitchFamily="34" charset="0"/>
                <a:cs typeface="Times New Roman" panose="02020603050405020304" pitchFamily="18" charset="0"/>
              </a:rPr>
              <a:t>T</a:t>
            </a:r>
            <a:r>
              <a:rPr lang="en-IN" dirty="0">
                <a:effectLst/>
                <a:ea typeface="Calibri" panose="020F0502020204030204" pitchFamily="34" charset="0"/>
                <a:cs typeface="Times New Roman" panose="02020603050405020304" pitchFamily="18" charset="0"/>
              </a:rPr>
              <a:t>he later stages would then follow the use of activation function, an activation function is at the end deciding what is to be fired to the next neuron.</a:t>
            </a:r>
          </a:p>
        </p:txBody>
      </p:sp>
    </p:spTree>
    <p:extLst>
      <p:ext uri="{BB962C8B-B14F-4D97-AF65-F5344CB8AC3E}">
        <p14:creationId xmlns:p14="http://schemas.microsoft.com/office/powerpoint/2010/main" val="2359619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A9AD9-CC53-4FAB-B2FF-BB7E0BD4C3A7}"/>
              </a:ext>
            </a:extLst>
          </p:cNvPr>
          <p:cNvSpPr>
            <a:spLocks noGrp="1"/>
          </p:cNvSpPr>
          <p:nvPr>
            <p:ph type="title"/>
          </p:nvPr>
        </p:nvSpPr>
        <p:spPr/>
        <p:txBody>
          <a:bodyPr/>
          <a:lstStyle/>
          <a:p>
            <a:r>
              <a:rPr lang="en-IN" dirty="0"/>
              <a:t>Emotion recognition</a:t>
            </a:r>
          </a:p>
        </p:txBody>
      </p:sp>
      <p:sp>
        <p:nvSpPr>
          <p:cNvPr id="3" name="Content Placeholder 2">
            <a:extLst>
              <a:ext uri="{FF2B5EF4-FFF2-40B4-BE49-F238E27FC236}">
                <a16:creationId xmlns:a16="http://schemas.microsoft.com/office/drawing/2014/main" id="{4089C150-8C71-49DF-8595-51977DA888E4}"/>
              </a:ext>
            </a:extLst>
          </p:cNvPr>
          <p:cNvSpPr>
            <a:spLocks noGrp="1"/>
          </p:cNvSpPr>
          <p:nvPr>
            <p:ph idx="1"/>
          </p:nvPr>
        </p:nvSpPr>
        <p:spPr>
          <a:xfrm>
            <a:off x="1024128" y="2286000"/>
            <a:ext cx="9720073" cy="3708400"/>
          </a:xfrm>
        </p:spPr>
        <p:txBody>
          <a:bodyPr>
            <a:normAutofit/>
          </a:bodyPr>
          <a:lstStyle/>
          <a:p>
            <a:pPr>
              <a:buFont typeface="Wingdings" panose="05000000000000000000" pitchFamily="2" charset="2"/>
              <a:buChar char="v"/>
            </a:pPr>
            <a:r>
              <a:rPr lang="en-IN" dirty="0">
                <a:effectLst/>
                <a:ea typeface="Calibri" panose="020F0502020204030204" pitchFamily="34" charset="0"/>
                <a:cs typeface="Times New Roman" panose="02020603050405020304" pitchFamily="18" charset="0"/>
              </a:rPr>
              <a:t>This is used along with Batch Normalization where Batch normalization is a technique for training very deep neural networks that standardizes the inputs to a layer for each mini-batch. </a:t>
            </a:r>
            <a:endParaRPr lang="en-IN" dirty="0"/>
          </a:p>
          <a:p>
            <a:pPr>
              <a:buFont typeface="Wingdings" panose="05000000000000000000" pitchFamily="2" charset="2"/>
              <a:buChar char="v"/>
            </a:pPr>
            <a:r>
              <a:rPr lang="en-IN" dirty="0">
                <a:effectLst/>
                <a:ea typeface="Calibri" panose="020F0502020204030204" pitchFamily="34" charset="0"/>
                <a:cs typeface="Times New Roman" panose="02020603050405020304" pitchFamily="18" charset="0"/>
              </a:rPr>
              <a:t>It stabilizes the learning process and dramatically reducing the number of training epochs required to train deep networks.</a:t>
            </a:r>
          </a:p>
          <a:p>
            <a:pPr>
              <a:buFont typeface="Wingdings" panose="05000000000000000000" pitchFamily="2" charset="2"/>
              <a:buChar char="v"/>
            </a:pPr>
            <a:r>
              <a:rPr lang="en-IN" dirty="0">
                <a:effectLst/>
                <a:ea typeface="Calibri" panose="020F0502020204030204" pitchFamily="34" charset="0"/>
                <a:cs typeface="Times New Roman" panose="02020603050405020304" pitchFamily="18" charset="0"/>
              </a:rPr>
              <a:t>The end of this layer would be to use a MaxPooling function which would summarize the average presence of a feature</a:t>
            </a:r>
            <a:r>
              <a:rPr lang="en-IN" dirty="0">
                <a:ea typeface="Calibri" panose="020F0502020204030204" pitchFamily="34" charset="0"/>
                <a:cs typeface="Times New Roman" panose="02020603050405020304" pitchFamily="18" charset="0"/>
              </a:rPr>
              <a:t>.</a:t>
            </a:r>
          </a:p>
          <a:p>
            <a:pPr>
              <a:buFont typeface="Wingdings" panose="05000000000000000000" pitchFamily="2" charset="2"/>
              <a:buChar char="v"/>
            </a:pPr>
            <a:r>
              <a:rPr lang="en-IN" dirty="0">
                <a:effectLst/>
                <a:ea typeface="Calibri" panose="020F0502020204030204" pitchFamily="34" charset="0"/>
                <a:cs typeface="Times New Roman" panose="02020603050405020304" pitchFamily="18" charset="0"/>
              </a:rPr>
              <a:t>The next layers focuses on flattening the obtained inputs from the above layers , </a:t>
            </a:r>
            <a:r>
              <a:rPr lang="en-IN" b="1" dirty="0">
                <a:effectLst/>
                <a:ea typeface="Calibri" panose="020F0502020204030204" pitchFamily="34" charset="0"/>
                <a:cs typeface="Times New Roman" panose="02020603050405020304" pitchFamily="18" charset="0"/>
              </a:rPr>
              <a:t>Flattening</a:t>
            </a:r>
            <a:r>
              <a:rPr lang="en-IN" dirty="0">
                <a:effectLst/>
                <a:ea typeface="Calibri" panose="020F0502020204030204" pitchFamily="34" charset="0"/>
                <a:cs typeface="Times New Roman" panose="02020603050405020304" pitchFamily="18" charset="0"/>
              </a:rPr>
              <a:t> is converting the data into a 1-dimensional array for inputting it to the next layer</a:t>
            </a:r>
            <a:r>
              <a:rPr lang="en-IN" sz="2400" dirty="0">
                <a:effectLst/>
                <a:ea typeface="Calibri" panose="020F0502020204030204" pitchFamily="34" charset="0"/>
                <a:cs typeface="Times New Roman" panose="02020603050405020304" pitchFamily="18" charset="0"/>
              </a:rPr>
              <a:t>. </a:t>
            </a:r>
            <a:endParaRPr lang="en-IN" sz="2400" dirty="0"/>
          </a:p>
        </p:txBody>
      </p:sp>
    </p:spTree>
    <p:extLst>
      <p:ext uri="{BB962C8B-B14F-4D97-AF65-F5344CB8AC3E}">
        <p14:creationId xmlns:p14="http://schemas.microsoft.com/office/powerpoint/2010/main" val="3958822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AF42B-DE2E-46CD-8214-31D426D880C4}"/>
              </a:ext>
            </a:extLst>
          </p:cNvPr>
          <p:cNvSpPr>
            <a:spLocks noGrp="1"/>
          </p:cNvSpPr>
          <p:nvPr>
            <p:ph type="title"/>
          </p:nvPr>
        </p:nvSpPr>
        <p:spPr/>
        <p:txBody>
          <a:bodyPr/>
          <a:lstStyle/>
          <a:p>
            <a:r>
              <a:rPr lang="en-IN" dirty="0"/>
              <a:t>Emotion recognition</a:t>
            </a:r>
          </a:p>
        </p:txBody>
      </p:sp>
      <p:sp>
        <p:nvSpPr>
          <p:cNvPr id="3" name="Content Placeholder 2">
            <a:extLst>
              <a:ext uri="{FF2B5EF4-FFF2-40B4-BE49-F238E27FC236}">
                <a16:creationId xmlns:a16="http://schemas.microsoft.com/office/drawing/2014/main" id="{87577BA8-DD96-4B26-AEB5-5DC12F8A5829}"/>
              </a:ext>
            </a:extLst>
          </p:cNvPr>
          <p:cNvSpPr>
            <a:spLocks noGrp="1"/>
          </p:cNvSpPr>
          <p:nvPr>
            <p:ph idx="1"/>
          </p:nvPr>
        </p:nvSpPr>
        <p:spPr>
          <a:xfrm>
            <a:off x="1024129" y="2084832"/>
            <a:ext cx="10329672" cy="3097276"/>
          </a:xfrm>
        </p:spPr>
        <p:txBody>
          <a:bodyPr>
            <a:normAutofit lnSpcReduction="10000"/>
          </a:bodyPr>
          <a:lstStyle/>
          <a:p>
            <a:pPr>
              <a:buFont typeface="Wingdings" panose="05000000000000000000" pitchFamily="2" charset="2"/>
              <a:buChar char="v"/>
            </a:pPr>
            <a:r>
              <a:rPr lang="en-IN" dirty="0">
                <a:effectLst/>
                <a:ea typeface="Calibri" panose="020F0502020204030204" pitchFamily="34" charset="0"/>
                <a:cs typeface="Times New Roman" panose="02020603050405020304" pitchFamily="18" charset="0"/>
              </a:rPr>
              <a:t>We </a:t>
            </a:r>
            <a:r>
              <a:rPr lang="en-IN" b="1" dirty="0">
                <a:effectLst/>
                <a:ea typeface="Calibri" panose="020F0502020204030204" pitchFamily="34" charset="0"/>
                <a:cs typeface="Times New Roman" panose="02020603050405020304" pitchFamily="18" charset="0"/>
              </a:rPr>
              <a:t>flatten</a:t>
            </a:r>
            <a:r>
              <a:rPr lang="en-IN" dirty="0">
                <a:effectLst/>
                <a:ea typeface="Calibri" panose="020F0502020204030204" pitchFamily="34" charset="0"/>
                <a:cs typeface="Times New Roman" panose="02020603050405020304" pitchFamily="18" charset="0"/>
              </a:rPr>
              <a:t> the output of the convolutional layers to create a single long feature vector. And it is connected to the final classification model, which is called a fully connected layer.</a:t>
            </a:r>
          </a:p>
          <a:p>
            <a:pPr>
              <a:buFont typeface="Wingdings" panose="05000000000000000000" pitchFamily="2" charset="2"/>
              <a:buChar char="v"/>
            </a:pPr>
            <a:r>
              <a:rPr lang="en-IN" dirty="0">
                <a:ea typeface="Calibri" panose="020F0502020204030204" pitchFamily="34" charset="0"/>
                <a:cs typeface="Times New Roman" panose="02020603050405020304" pitchFamily="18" charset="0"/>
              </a:rPr>
              <a:t>In the later part of the code after making the model , just before compiling the model we          use optimizers like:</a:t>
            </a:r>
          </a:p>
          <a:p>
            <a:pPr>
              <a:buFont typeface="Wingdings" panose="05000000000000000000" pitchFamily="2" charset="2"/>
              <a:buChar char="v"/>
            </a:pPr>
            <a:endParaRPr lang="en-IN" dirty="0">
              <a:ea typeface="Calibri" panose="020F0502020204030204" pitchFamily="34" charset="0"/>
              <a:cs typeface="Times New Roman" panose="02020603050405020304" pitchFamily="18" charset="0"/>
            </a:endParaRPr>
          </a:p>
          <a:p>
            <a:pPr lvl="1">
              <a:buFont typeface="Wingdings" panose="05000000000000000000" pitchFamily="2" charset="2"/>
              <a:buChar char="v"/>
            </a:pPr>
            <a:r>
              <a:rPr lang="en-IN" sz="2200" dirty="0">
                <a:effectLst/>
                <a:ea typeface="Calibri" panose="020F0502020204030204" pitchFamily="34" charset="0"/>
                <a:cs typeface="Times New Roman" panose="02020603050405020304" pitchFamily="18" charset="0"/>
              </a:rPr>
              <a:t>ModelCheckpoint</a:t>
            </a:r>
          </a:p>
          <a:p>
            <a:pPr lvl="1">
              <a:buFont typeface="Wingdings" panose="05000000000000000000" pitchFamily="2" charset="2"/>
              <a:buChar char="v"/>
            </a:pPr>
            <a:r>
              <a:rPr lang="en-IN" sz="2200" dirty="0">
                <a:ea typeface="Calibri" panose="020F0502020204030204" pitchFamily="34" charset="0"/>
                <a:cs typeface="Times New Roman" panose="02020603050405020304" pitchFamily="18" charset="0"/>
              </a:rPr>
              <a:t>EarlyStopping</a:t>
            </a:r>
          </a:p>
          <a:p>
            <a:pPr lvl="1">
              <a:buFont typeface="Wingdings" panose="05000000000000000000" pitchFamily="2" charset="2"/>
              <a:buChar char="v"/>
            </a:pPr>
            <a:r>
              <a:rPr lang="en-IN" sz="2200" dirty="0">
                <a:effectLst/>
                <a:ea typeface="Calibri" panose="020F0502020204030204" pitchFamily="34" charset="0"/>
                <a:cs typeface="Times New Roman" panose="02020603050405020304" pitchFamily="18" charset="0"/>
              </a:rPr>
              <a:t>ReduceLROnPlateau.</a:t>
            </a:r>
          </a:p>
          <a:p>
            <a:pPr marL="0" indent="0">
              <a:buNone/>
            </a:pPr>
            <a:endParaRPr lang="en-IN" dirty="0"/>
          </a:p>
        </p:txBody>
      </p:sp>
    </p:spTree>
    <p:extLst>
      <p:ext uri="{BB962C8B-B14F-4D97-AF65-F5344CB8AC3E}">
        <p14:creationId xmlns:p14="http://schemas.microsoft.com/office/powerpoint/2010/main" val="1413006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56B79-5B65-4B08-ABF0-64671601D5CF}"/>
              </a:ext>
            </a:extLst>
          </p:cNvPr>
          <p:cNvSpPr>
            <a:spLocks noGrp="1"/>
          </p:cNvSpPr>
          <p:nvPr>
            <p:ph type="title"/>
          </p:nvPr>
        </p:nvSpPr>
        <p:spPr/>
        <p:txBody>
          <a:bodyPr/>
          <a:lstStyle/>
          <a:p>
            <a:r>
              <a:rPr lang="en-IN" dirty="0"/>
              <a:t>Emotion recognition</a:t>
            </a:r>
          </a:p>
        </p:txBody>
      </p:sp>
      <p:sp>
        <p:nvSpPr>
          <p:cNvPr id="3" name="Content Placeholder 2">
            <a:extLst>
              <a:ext uri="{FF2B5EF4-FFF2-40B4-BE49-F238E27FC236}">
                <a16:creationId xmlns:a16="http://schemas.microsoft.com/office/drawing/2014/main" id="{EADA0C16-E9AB-45EC-9E2C-11F5E52B91F1}"/>
              </a:ext>
            </a:extLst>
          </p:cNvPr>
          <p:cNvSpPr>
            <a:spLocks noGrp="1"/>
          </p:cNvSpPr>
          <p:nvPr>
            <p:ph idx="1"/>
          </p:nvPr>
        </p:nvSpPr>
        <p:spPr>
          <a:xfrm>
            <a:off x="1024128" y="2286000"/>
            <a:ext cx="9720073" cy="3022600"/>
          </a:xfrm>
        </p:spPr>
        <p:txBody>
          <a:bodyPr>
            <a:normAutofit/>
          </a:bodyPr>
          <a:lstStyle/>
          <a:p>
            <a:pPr>
              <a:buFont typeface="Wingdings" panose="05000000000000000000" pitchFamily="2" charset="2"/>
              <a:buChar char="v"/>
            </a:pPr>
            <a:r>
              <a:rPr lang="en-IN" dirty="0">
                <a:cs typeface="Times New Roman" panose="02020603050405020304" pitchFamily="18" charset="0"/>
              </a:rPr>
              <a:t>ModelCheckpoint saves the model which has better accuracy</a:t>
            </a:r>
          </a:p>
          <a:p>
            <a:pPr>
              <a:buFont typeface="Wingdings" panose="05000000000000000000" pitchFamily="2" charset="2"/>
              <a:buChar char="v"/>
            </a:pPr>
            <a:r>
              <a:rPr lang="en-US" i="0" dirty="0">
                <a:solidFill>
                  <a:srgbClr val="202124"/>
                </a:solidFill>
                <a:effectLst/>
              </a:rPr>
              <a:t>Early stopping is a method that allows you to specify an arbitrary large number of training epochs and stop training once the model performance stops improving on a hold out validation dataset.</a:t>
            </a:r>
            <a:endParaRPr lang="en-IN" dirty="0">
              <a:cs typeface="Times New Roman" panose="02020603050405020304" pitchFamily="18" charset="0"/>
            </a:endParaRPr>
          </a:p>
          <a:p>
            <a:pPr>
              <a:buFont typeface="Wingdings" panose="05000000000000000000" pitchFamily="2" charset="2"/>
              <a:buChar char="v"/>
            </a:pPr>
            <a:r>
              <a:rPr lang="en-US" i="0" dirty="0">
                <a:solidFill>
                  <a:srgbClr val="202124"/>
                </a:solidFill>
                <a:effectLst/>
              </a:rPr>
              <a:t>Reduce (LR) learning rate when a metric has stopped improving. Models often benefit from reducing the learning rate by a factor of 2-10 once learning stagnates</a:t>
            </a:r>
            <a:endParaRPr lang="en-IN" dirty="0">
              <a:cs typeface="Times New Roman" panose="02020603050405020304" pitchFamily="18" charset="0"/>
            </a:endParaRPr>
          </a:p>
          <a:p>
            <a:pPr>
              <a:buFont typeface="Wingdings" panose="05000000000000000000" pitchFamily="2" charset="2"/>
              <a:buChar char="v"/>
            </a:pPr>
            <a:r>
              <a:rPr lang="en-IN" dirty="0">
                <a:cs typeface="Times New Roman" panose="02020603050405020304" pitchFamily="18" charset="0"/>
              </a:rPr>
              <a:t>The proposed work has been able to attain an accuracy of around 94%.</a:t>
            </a:r>
          </a:p>
          <a:p>
            <a:endParaRPr lang="en-IN" sz="2400" dirty="0"/>
          </a:p>
        </p:txBody>
      </p:sp>
    </p:spTree>
    <p:extLst>
      <p:ext uri="{BB962C8B-B14F-4D97-AF65-F5344CB8AC3E}">
        <p14:creationId xmlns:p14="http://schemas.microsoft.com/office/powerpoint/2010/main" val="3714551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68B11-DB8B-4EA4-9463-EA876C0D88F1}"/>
              </a:ext>
            </a:extLst>
          </p:cNvPr>
          <p:cNvSpPr>
            <a:spLocks noGrp="1"/>
          </p:cNvSpPr>
          <p:nvPr>
            <p:ph type="title"/>
          </p:nvPr>
        </p:nvSpPr>
        <p:spPr/>
        <p:txBody>
          <a:bodyPr/>
          <a:lstStyle/>
          <a:p>
            <a:r>
              <a:rPr lang="en-IN" dirty="0"/>
              <a:t>Emotion RECOGNITION</a:t>
            </a:r>
          </a:p>
        </p:txBody>
      </p:sp>
      <p:pic>
        <p:nvPicPr>
          <p:cNvPr id="4" name="Content Placeholder 3">
            <a:extLst>
              <a:ext uri="{FF2B5EF4-FFF2-40B4-BE49-F238E27FC236}">
                <a16:creationId xmlns:a16="http://schemas.microsoft.com/office/drawing/2014/main" id="{DBD3F010-6B62-4E6A-A16C-FEC7B1184F47}"/>
              </a:ext>
            </a:extLst>
          </p:cNvPr>
          <p:cNvPicPr>
            <a:picLocks noGrp="1" noChangeAspect="1"/>
          </p:cNvPicPr>
          <p:nvPr>
            <p:ph idx="1"/>
          </p:nvPr>
        </p:nvPicPr>
        <p:blipFill>
          <a:blip r:embed="rId2"/>
          <a:stretch>
            <a:fillRect/>
          </a:stretch>
        </p:blipFill>
        <p:spPr>
          <a:xfrm>
            <a:off x="914208" y="1761850"/>
            <a:ext cx="10105052" cy="4386619"/>
          </a:xfrm>
          <a:prstGeom prst="rect">
            <a:avLst/>
          </a:prstGeom>
        </p:spPr>
      </p:pic>
    </p:spTree>
    <p:extLst>
      <p:ext uri="{BB962C8B-B14F-4D97-AF65-F5344CB8AC3E}">
        <p14:creationId xmlns:p14="http://schemas.microsoft.com/office/powerpoint/2010/main" val="605206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C1B7-D4B3-4B67-A8DA-63DBDD65B793}"/>
              </a:ext>
            </a:extLst>
          </p:cNvPr>
          <p:cNvSpPr>
            <a:spLocks noGrp="1"/>
          </p:cNvSpPr>
          <p:nvPr>
            <p:ph type="title"/>
          </p:nvPr>
        </p:nvSpPr>
        <p:spPr/>
        <p:txBody>
          <a:bodyPr/>
          <a:lstStyle/>
          <a:p>
            <a:r>
              <a:rPr lang="en-IN" dirty="0"/>
              <a:t>Emotion RECOGNITION</a:t>
            </a:r>
          </a:p>
        </p:txBody>
      </p:sp>
      <p:pic>
        <p:nvPicPr>
          <p:cNvPr id="5" name="Content Placeholder 4">
            <a:extLst>
              <a:ext uri="{FF2B5EF4-FFF2-40B4-BE49-F238E27FC236}">
                <a16:creationId xmlns:a16="http://schemas.microsoft.com/office/drawing/2014/main" id="{F6C78389-A9C0-49B9-B23E-CB5DA7C66914}"/>
              </a:ext>
            </a:extLst>
          </p:cNvPr>
          <p:cNvPicPr>
            <a:picLocks noGrp="1" noChangeAspect="1"/>
          </p:cNvPicPr>
          <p:nvPr>
            <p:ph idx="1"/>
          </p:nvPr>
        </p:nvPicPr>
        <p:blipFill>
          <a:blip r:embed="rId2"/>
          <a:stretch>
            <a:fillRect/>
          </a:stretch>
        </p:blipFill>
        <p:spPr>
          <a:xfrm>
            <a:off x="1100275" y="2015413"/>
            <a:ext cx="5788438" cy="4525346"/>
          </a:xfrm>
        </p:spPr>
      </p:pic>
      <p:pic>
        <p:nvPicPr>
          <p:cNvPr id="7" name="Picture 6">
            <a:extLst>
              <a:ext uri="{FF2B5EF4-FFF2-40B4-BE49-F238E27FC236}">
                <a16:creationId xmlns:a16="http://schemas.microsoft.com/office/drawing/2014/main" id="{B85F0F2C-FA3E-4AF4-94BF-F1F1FD8477BC}"/>
              </a:ext>
            </a:extLst>
          </p:cNvPr>
          <p:cNvPicPr>
            <a:picLocks noChangeAspect="1"/>
          </p:cNvPicPr>
          <p:nvPr/>
        </p:nvPicPr>
        <p:blipFill>
          <a:blip r:embed="rId3"/>
          <a:stretch>
            <a:fillRect/>
          </a:stretch>
        </p:blipFill>
        <p:spPr>
          <a:xfrm>
            <a:off x="6964860" y="2015413"/>
            <a:ext cx="4610100" cy="2314575"/>
          </a:xfrm>
          <a:prstGeom prst="rect">
            <a:avLst/>
          </a:prstGeom>
        </p:spPr>
      </p:pic>
      <p:pic>
        <p:nvPicPr>
          <p:cNvPr id="11" name="Picture 10">
            <a:extLst>
              <a:ext uri="{FF2B5EF4-FFF2-40B4-BE49-F238E27FC236}">
                <a16:creationId xmlns:a16="http://schemas.microsoft.com/office/drawing/2014/main" id="{E7E85470-037D-48B4-A8D0-106D623C8695}"/>
              </a:ext>
            </a:extLst>
          </p:cNvPr>
          <p:cNvPicPr>
            <a:picLocks noChangeAspect="1"/>
          </p:cNvPicPr>
          <p:nvPr/>
        </p:nvPicPr>
        <p:blipFill>
          <a:blip r:embed="rId4"/>
          <a:stretch>
            <a:fillRect/>
          </a:stretch>
        </p:blipFill>
        <p:spPr>
          <a:xfrm>
            <a:off x="6964860" y="4468826"/>
            <a:ext cx="4718569" cy="1803958"/>
          </a:xfrm>
          <a:prstGeom prst="rect">
            <a:avLst/>
          </a:prstGeom>
        </p:spPr>
      </p:pic>
    </p:spTree>
    <p:extLst>
      <p:ext uri="{BB962C8B-B14F-4D97-AF65-F5344CB8AC3E}">
        <p14:creationId xmlns:p14="http://schemas.microsoft.com/office/powerpoint/2010/main" val="3265355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2A6D5-520F-4022-9B24-9E53107BF802}"/>
              </a:ext>
            </a:extLst>
          </p:cNvPr>
          <p:cNvSpPr>
            <a:spLocks noGrp="1"/>
          </p:cNvSpPr>
          <p:nvPr>
            <p:ph type="title"/>
          </p:nvPr>
        </p:nvSpPr>
        <p:spPr/>
        <p:txBody>
          <a:bodyPr/>
          <a:lstStyle/>
          <a:p>
            <a:r>
              <a:rPr lang="en-IN" dirty="0"/>
              <a:t>Gaze TRACKING</a:t>
            </a:r>
          </a:p>
        </p:txBody>
      </p:sp>
      <p:sp>
        <p:nvSpPr>
          <p:cNvPr id="3" name="Content Placeholder 2">
            <a:extLst>
              <a:ext uri="{FF2B5EF4-FFF2-40B4-BE49-F238E27FC236}">
                <a16:creationId xmlns:a16="http://schemas.microsoft.com/office/drawing/2014/main" id="{810ED7B1-22F4-480B-AAD5-3B3DC4BE09CC}"/>
              </a:ext>
            </a:extLst>
          </p:cNvPr>
          <p:cNvSpPr>
            <a:spLocks noGrp="1"/>
          </p:cNvSpPr>
          <p:nvPr>
            <p:ph idx="1"/>
          </p:nvPr>
        </p:nvSpPr>
        <p:spPr>
          <a:xfrm>
            <a:off x="1024128" y="2286000"/>
            <a:ext cx="9720073" cy="3479800"/>
          </a:xfrm>
        </p:spPr>
        <p:txBody>
          <a:bodyPr>
            <a:normAutofit/>
          </a:bodyPr>
          <a:lstStyle/>
          <a:p>
            <a:pPr>
              <a:buFont typeface="Wingdings" panose="05000000000000000000" pitchFamily="2" charset="2"/>
              <a:buChar char="v"/>
            </a:pPr>
            <a:r>
              <a:rPr lang="en-IN" dirty="0">
                <a:effectLst/>
                <a:ea typeface="Calibri" panose="020F0502020204030204" pitchFamily="34" charset="0"/>
                <a:cs typeface="Times New Roman" panose="02020603050405020304" pitchFamily="18" charset="0"/>
              </a:rPr>
              <a:t>The later part of the model focuses on the eye-tracking system would be to track the eye movement of the student to determine the attentiveness of the student.</a:t>
            </a:r>
          </a:p>
          <a:p>
            <a:pPr>
              <a:buFont typeface="Wingdings" panose="05000000000000000000" pitchFamily="2" charset="2"/>
              <a:buChar char="v"/>
            </a:pPr>
            <a:r>
              <a:rPr lang="en-IN" dirty="0">
                <a:effectLst/>
                <a:ea typeface="Calibri" panose="020F0502020204030204" pitchFamily="34" charset="0"/>
                <a:cs typeface="Times New Roman" panose="02020603050405020304" pitchFamily="18" charset="0"/>
              </a:rPr>
              <a:t>There are 4 classes which are used in the </a:t>
            </a:r>
            <a:r>
              <a:rPr lang="en-IN" dirty="0">
                <a:ea typeface="Calibri" panose="020F0502020204030204" pitchFamily="34" charset="0"/>
                <a:cs typeface="Times New Roman" panose="02020603050405020304" pitchFamily="18" charset="0"/>
              </a:rPr>
              <a:t>gaze</a:t>
            </a:r>
            <a:r>
              <a:rPr lang="en-IN" dirty="0">
                <a:effectLst/>
                <a:ea typeface="Calibri" panose="020F0502020204030204" pitchFamily="34" charset="0"/>
                <a:cs typeface="Times New Roman" panose="02020603050405020304" pitchFamily="18" charset="0"/>
              </a:rPr>
              <a:t> tracking system:</a:t>
            </a:r>
          </a:p>
          <a:p>
            <a:pPr lvl="1">
              <a:buFont typeface="Wingdings" panose="05000000000000000000" pitchFamily="2" charset="2"/>
              <a:buChar char="v"/>
            </a:pPr>
            <a:r>
              <a:rPr lang="en-IN" sz="2200" dirty="0">
                <a:ea typeface="Calibri" panose="020F0502020204030204" pitchFamily="34" charset="0"/>
                <a:cs typeface="Times New Roman" panose="02020603050405020304" pitchFamily="18" charset="0"/>
              </a:rPr>
              <a:t>Calibrate</a:t>
            </a:r>
          </a:p>
          <a:p>
            <a:pPr lvl="1">
              <a:buFont typeface="Wingdings" panose="05000000000000000000" pitchFamily="2" charset="2"/>
              <a:buChar char="v"/>
            </a:pPr>
            <a:r>
              <a:rPr lang="en-IN" sz="2200" dirty="0">
                <a:effectLst/>
                <a:ea typeface="Calibri" panose="020F0502020204030204" pitchFamily="34" charset="0"/>
                <a:cs typeface="Times New Roman" panose="02020603050405020304" pitchFamily="18" charset="0"/>
              </a:rPr>
              <a:t>Eye</a:t>
            </a:r>
          </a:p>
          <a:p>
            <a:pPr lvl="1">
              <a:buFont typeface="Wingdings" panose="05000000000000000000" pitchFamily="2" charset="2"/>
              <a:buChar char="v"/>
            </a:pPr>
            <a:r>
              <a:rPr lang="en-IN" sz="2200" dirty="0">
                <a:ea typeface="Calibri" panose="020F0502020204030204" pitchFamily="34" charset="0"/>
                <a:cs typeface="Times New Roman" panose="02020603050405020304" pitchFamily="18" charset="0"/>
              </a:rPr>
              <a:t>Pupil</a:t>
            </a:r>
          </a:p>
          <a:p>
            <a:pPr lvl="1">
              <a:buFont typeface="Wingdings" panose="05000000000000000000" pitchFamily="2" charset="2"/>
              <a:buChar char="v"/>
            </a:pPr>
            <a:r>
              <a:rPr lang="en-IN" sz="2200" dirty="0">
                <a:effectLst/>
                <a:ea typeface="Calibri" panose="020F0502020204030204" pitchFamily="34" charset="0"/>
                <a:cs typeface="Times New Roman" panose="02020603050405020304" pitchFamily="18" charset="0"/>
              </a:rPr>
              <a:t>Gaze tracking</a:t>
            </a:r>
          </a:p>
          <a:p>
            <a:pPr marL="0" indent="0">
              <a:buNone/>
            </a:pPr>
            <a:endParaRPr lang="en-IN" dirty="0"/>
          </a:p>
        </p:txBody>
      </p:sp>
    </p:spTree>
    <p:extLst>
      <p:ext uri="{BB962C8B-B14F-4D97-AF65-F5344CB8AC3E}">
        <p14:creationId xmlns:p14="http://schemas.microsoft.com/office/powerpoint/2010/main" val="3130743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7A227-3689-4397-B1A9-FBA3A4073E11}"/>
              </a:ext>
            </a:extLst>
          </p:cNvPr>
          <p:cNvSpPr>
            <a:spLocks noGrp="1"/>
          </p:cNvSpPr>
          <p:nvPr>
            <p:ph type="title"/>
          </p:nvPr>
        </p:nvSpPr>
        <p:spPr/>
        <p:txBody>
          <a:bodyPr/>
          <a:lstStyle/>
          <a:p>
            <a:r>
              <a:rPr lang="en-US" dirty="0"/>
              <a:t>Gaze tracking </a:t>
            </a:r>
            <a:endParaRPr lang="en-IN" dirty="0"/>
          </a:p>
        </p:txBody>
      </p:sp>
      <p:sp>
        <p:nvSpPr>
          <p:cNvPr id="3" name="Content Placeholder 2">
            <a:extLst>
              <a:ext uri="{FF2B5EF4-FFF2-40B4-BE49-F238E27FC236}">
                <a16:creationId xmlns:a16="http://schemas.microsoft.com/office/drawing/2014/main" id="{DC29A02A-2BBE-453B-828F-3F388C3EBAEB}"/>
              </a:ext>
            </a:extLst>
          </p:cNvPr>
          <p:cNvSpPr>
            <a:spLocks noGrp="1"/>
          </p:cNvSpPr>
          <p:nvPr>
            <p:ph idx="1"/>
          </p:nvPr>
        </p:nvSpPr>
        <p:spPr>
          <a:xfrm>
            <a:off x="1024128" y="2286000"/>
            <a:ext cx="9720073" cy="2971800"/>
          </a:xfrm>
        </p:spPr>
        <p:txBody>
          <a:bodyPr>
            <a:normAutofit/>
          </a:bodyPr>
          <a:lstStyle/>
          <a:p>
            <a:pPr>
              <a:buFont typeface="Wingdings" panose="05000000000000000000" pitchFamily="2" charset="2"/>
              <a:buChar char="v"/>
            </a:pPr>
            <a:r>
              <a:rPr lang="en-IN" dirty="0">
                <a:ea typeface="Calibri" panose="020F0502020204030204" pitchFamily="34" charset="0"/>
                <a:cs typeface="Times New Roman" panose="02020603050405020304" pitchFamily="18" charset="0"/>
              </a:rPr>
              <a:t>T</a:t>
            </a:r>
            <a:r>
              <a:rPr lang="en-IN" dirty="0">
                <a:effectLst/>
                <a:ea typeface="Calibri" panose="020F0502020204030204" pitchFamily="34" charset="0"/>
                <a:cs typeface="Times New Roman" panose="02020603050405020304" pitchFamily="18" charset="0"/>
              </a:rPr>
              <a:t>he eye-tracking system is used to track the eye movement of the student to determine the attentiveness of the student.</a:t>
            </a:r>
          </a:p>
          <a:p>
            <a:pPr>
              <a:buFont typeface="Wingdings" panose="05000000000000000000" pitchFamily="2" charset="2"/>
              <a:buChar char="v"/>
            </a:pPr>
            <a:r>
              <a:rPr lang="en-IN" dirty="0">
                <a:cs typeface="Times New Roman" panose="02020603050405020304" pitchFamily="18" charset="0"/>
              </a:rPr>
              <a:t>This is achieved with the help of </a:t>
            </a:r>
            <a:r>
              <a:rPr lang="en-IN" dirty="0">
                <a:effectLst/>
                <a:ea typeface="Times New Roman" panose="02020603050405020304" pitchFamily="18" charset="0"/>
              </a:rPr>
              <a:t>the </a:t>
            </a:r>
            <a:r>
              <a:rPr lang="en-IN" u="none" strike="noStrike" dirty="0">
                <a:effectLst/>
                <a:ea typeface="Times New Roman" panose="02020603050405020304" pitchFamily="18" charset="0"/>
                <a:cs typeface="Times New Roman" panose="02020603050405020304" pitchFamily="18" charset="0"/>
              </a:rPr>
              <a:t>face landmarks detection</a:t>
            </a:r>
            <a:r>
              <a:rPr lang="en-IN" dirty="0">
                <a:effectLst/>
                <a:ea typeface="Times New Roman" panose="02020603050405020304" pitchFamily="18" charset="0"/>
              </a:rPr>
              <a:t> approach we can find 68 specific landmarks of the face.</a:t>
            </a:r>
            <a:endParaRPr lang="en-US" dirty="0">
              <a:effectLst/>
              <a:ea typeface="Times New Roman" panose="02020603050405020304" pitchFamily="18" charset="0"/>
            </a:endParaRPr>
          </a:p>
          <a:p>
            <a:pPr>
              <a:buFont typeface="Wingdings" panose="05000000000000000000" pitchFamily="2" charset="2"/>
              <a:buChar char="v"/>
            </a:pPr>
            <a:r>
              <a:rPr lang="en-IN" dirty="0">
                <a:effectLst/>
                <a:ea typeface="Times New Roman" panose="02020603050405020304" pitchFamily="18" charset="0"/>
              </a:rPr>
              <a:t>We need to detect the two eyes independently: </a:t>
            </a:r>
          </a:p>
          <a:p>
            <a:pPr marL="516636" lvl="1" indent="-342900">
              <a:lnSpc>
                <a:spcPct val="107000"/>
              </a:lnSpc>
              <a:spcAft>
                <a:spcPts val="800"/>
              </a:spcAft>
              <a:buSzPts val="1000"/>
              <a:buFont typeface="Wingdings" panose="05000000000000000000" pitchFamily="2" charset="2"/>
              <a:buChar char="v"/>
              <a:tabLst>
                <a:tab pos="457200" algn="l"/>
              </a:tabLst>
            </a:pPr>
            <a:r>
              <a:rPr lang="en-IN" sz="2200" dirty="0">
                <a:effectLst/>
                <a:ea typeface="Times New Roman" panose="02020603050405020304" pitchFamily="18" charset="0"/>
                <a:cs typeface="Times New Roman" panose="02020603050405020304" pitchFamily="18" charset="0"/>
              </a:rPr>
              <a:t>Left eye points: (36, 37, 38, 39, 40, 41)</a:t>
            </a:r>
            <a:endParaRPr lang="en-IN" sz="2200" dirty="0">
              <a:effectLst/>
              <a:ea typeface="Calibri" panose="020F0502020204030204" pitchFamily="34" charset="0"/>
              <a:cs typeface="Times New Roman" panose="02020603050405020304" pitchFamily="18" charset="0"/>
            </a:endParaRPr>
          </a:p>
          <a:p>
            <a:pPr marL="516636" lvl="1" indent="-342900">
              <a:lnSpc>
                <a:spcPct val="107000"/>
              </a:lnSpc>
              <a:spcAft>
                <a:spcPts val="800"/>
              </a:spcAft>
              <a:buSzPts val="1000"/>
              <a:buFont typeface="Wingdings" panose="05000000000000000000" pitchFamily="2" charset="2"/>
              <a:buChar char="v"/>
              <a:tabLst>
                <a:tab pos="457200" algn="l"/>
              </a:tabLst>
            </a:pPr>
            <a:r>
              <a:rPr lang="en-IN" sz="2200" dirty="0">
                <a:effectLst/>
                <a:ea typeface="Times New Roman" panose="02020603050405020304" pitchFamily="18" charset="0"/>
                <a:cs typeface="Times New Roman" panose="02020603050405020304" pitchFamily="18" charset="0"/>
              </a:rPr>
              <a:t>Right eye points: (42, 43, 44, 45, 46, 47)</a:t>
            </a:r>
            <a:endParaRPr lang="en-IN" sz="2200" dirty="0">
              <a:effectLst/>
              <a:ea typeface="Times New Roman" panose="02020603050405020304" pitchFamily="18" charset="0"/>
            </a:endParaRPr>
          </a:p>
        </p:txBody>
      </p:sp>
    </p:spTree>
    <p:extLst>
      <p:ext uri="{BB962C8B-B14F-4D97-AF65-F5344CB8AC3E}">
        <p14:creationId xmlns:p14="http://schemas.microsoft.com/office/powerpoint/2010/main" val="2700804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40B41-F098-4986-9D63-1960E39AA730}"/>
              </a:ext>
            </a:extLst>
          </p:cNvPr>
          <p:cNvSpPr>
            <a:spLocks noGrp="1"/>
          </p:cNvSpPr>
          <p:nvPr>
            <p:ph type="title"/>
          </p:nvPr>
        </p:nvSpPr>
        <p:spPr/>
        <p:txBody>
          <a:bodyPr/>
          <a:lstStyle/>
          <a:p>
            <a:r>
              <a:rPr lang="en-US" dirty="0"/>
              <a:t>Gaze tracking </a:t>
            </a:r>
            <a:endParaRPr lang="en-IN" dirty="0"/>
          </a:p>
        </p:txBody>
      </p:sp>
      <p:pic>
        <p:nvPicPr>
          <p:cNvPr id="4" name="Content Placeholder 3">
            <a:extLst>
              <a:ext uri="{FF2B5EF4-FFF2-40B4-BE49-F238E27FC236}">
                <a16:creationId xmlns:a16="http://schemas.microsoft.com/office/drawing/2014/main" id="{9F1F5BA4-5F7A-4652-A668-C89E20E3D921}"/>
              </a:ext>
            </a:extLst>
          </p:cNvPr>
          <p:cNvPicPr>
            <a:picLocks noGrp="1"/>
          </p:cNvPicPr>
          <p:nvPr>
            <p:ph idx="1"/>
          </p:nvPr>
        </p:nvPicPr>
        <p:blipFill>
          <a:blip r:embed="rId2"/>
          <a:stretch>
            <a:fillRect/>
          </a:stretch>
        </p:blipFill>
        <p:spPr>
          <a:xfrm>
            <a:off x="2824448" y="1686758"/>
            <a:ext cx="6543104" cy="4740676"/>
          </a:xfrm>
          <a:prstGeom prst="rect">
            <a:avLst/>
          </a:prstGeom>
        </p:spPr>
      </p:pic>
    </p:spTree>
    <p:extLst>
      <p:ext uri="{BB962C8B-B14F-4D97-AF65-F5344CB8AC3E}">
        <p14:creationId xmlns:p14="http://schemas.microsoft.com/office/powerpoint/2010/main" val="3028972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5F438-46F8-4F32-AA47-D684F120B934}"/>
              </a:ext>
            </a:extLst>
          </p:cNvPr>
          <p:cNvSpPr>
            <a:spLocks noGrp="1"/>
          </p:cNvSpPr>
          <p:nvPr>
            <p:ph type="title"/>
          </p:nvPr>
        </p:nvSpPr>
        <p:spPr/>
        <p:txBody>
          <a:bodyPr/>
          <a:lstStyle/>
          <a:p>
            <a:r>
              <a:rPr lang="en-IN" dirty="0"/>
              <a:t>GAZE tracking</a:t>
            </a:r>
          </a:p>
        </p:txBody>
      </p:sp>
      <p:sp>
        <p:nvSpPr>
          <p:cNvPr id="3" name="Content Placeholder 2">
            <a:extLst>
              <a:ext uri="{FF2B5EF4-FFF2-40B4-BE49-F238E27FC236}">
                <a16:creationId xmlns:a16="http://schemas.microsoft.com/office/drawing/2014/main" id="{129676BA-9DBD-4D99-82DD-93C2D81C86D1}"/>
              </a:ext>
            </a:extLst>
          </p:cNvPr>
          <p:cNvSpPr>
            <a:spLocks noGrp="1"/>
          </p:cNvSpPr>
          <p:nvPr>
            <p:ph idx="1"/>
          </p:nvPr>
        </p:nvSpPr>
        <p:spPr>
          <a:xfrm>
            <a:off x="1024128" y="1941095"/>
            <a:ext cx="9720073" cy="4571999"/>
          </a:xfrm>
        </p:spPr>
        <p:txBody>
          <a:bodyPr>
            <a:normAutofit/>
          </a:bodyPr>
          <a:lstStyle/>
          <a:p>
            <a:pPr marL="0" indent="0">
              <a:buNone/>
            </a:pPr>
            <a:r>
              <a:rPr lang="en-IN" dirty="0"/>
              <a:t> </a:t>
            </a:r>
          </a:p>
          <a:p>
            <a:pPr>
              <a:buFont typeface="Wingdings" panose="05000000000000000000" pitchFamily="2" charset="2"/>
              <a:buChar char="v"/>
            </a:pPr>
            <a:r>
              <a:rPr lang="en-IN" dirty="0"/>
              <a:t>The line detection allows us to create the borders around the eye and the iris.</a:t>
            </a:r>
          </a:p>
          <a:p>
            <a:pPr>
              <a:buFont typeface="Wingdings" panose="05000000000000000000" pitchFamily="2" charset="2"/>
              <a:buChar char="v"/>
            </a:pPr>
            <a:r>
              <a:rPr lang="en-IN" dirty="0"/>
              <a:t>Taking the iris we can calculate the centroid of the iris to calculate the position of the centre of the iris to estimate where the person is looking.</a:t>
            </a:r>
          </a:p>
          <a:p>
            <a:pPr>
              <a:buFont typeface="Wingdings" panose="05000000000000000000" pitchFamily="2" charset="2"/>
              <a:buChar char="v"/>
            </a:pPr>
            <a:r>
              <a:rPr lang="en-IN" dirty="0"/>
              <a:t>The person can be identified to be looking at any location by taking the ratio sum of left and right pupil divided by 2 .</a:t>
            </a:r>
          </a:p>
        </p:txBody>
      </p:sp>
    </p:spTree>
    <p:extLst>
      <p:ext uri="{BB962C8B-B14F-4D97-AF65-F5344CB8AC3E}">
        <p14:creationId xmlns:p14="http://schemas.microsoft.com/office/powerpoint/2010/main" val="762223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AFEA1-97D2-458D-82F5-53DF0FB0105E}"/>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F7547B03-4E68-4E73-83E2-43EB0A5FD526}"/>
              </a:ext>
            </a:extLst>
          </p:cNvPr>
          <p:cNvSpPr>
            <a:spLocks noGrp="1"/>
          </p:cNvSpPr>
          <p:nvPr>
            <p:ph idx="1"/>
          </p:nvPr>
        </p:nvSpPr>
        <p:spPr>
          <a:xfrm>
            <a:off x="1095150" y="2312633"/>
            <a:ext cx="9720073" cy="4023360"/>
          </a:xfrm>
        </p:spPr>
        <p:txBody>
          <a:bodyPr/>
          <a:lstStyle/>
          <a:p>
            <a:pPr>
              <a:buFont typeface="Wingdings" panose="05000000000000000000" pitchFamily="2" charset="2"/>
              <a:buChar char="v"/>
            </a:pPr>
            <a:r>
              <a:rPr lang="en-US" dirty="0"/>
              <a:t>Attention is the behavioral and cognitive process of selectively concentrating on a discrete aspect of information, whether considered subjective or objective, while ignoring other perceivable information.</a:t>
            </a:r>
          </a:p>
          <a:p>
            <a:pPr>
              <a:buFont typeface="Wingdings" panose="05000000000000000000" pitchFamily="2" charset="2"/>
              <a:buChar char="v"/>
            </a:pPr>
            <a:r>
              <a:rPr lang="en-US" dirty="0"/>
              <a:t>Variations in eye movements, duration of fixations, patterns and frequency of blinks are all relevant to how a person is responding to a visual stimulus like a video, a website.</a:t>
            </a:r>
          </a:p>
          <a:p>
            <a:pPr>
              <a:buFont typeface="Wingdings" panose="05000000000000000000" pitchFamily="2" charset="2"/>
              <a:buChar char="v"/>
            </a:pPr>
            <a:r>
              <a:rPr lang="en-US" dirty="0"/>
              <a:t>Our Idea is to combine eye-tracking plus facial expressions, which can be used to measure emotional valence in conjunction with gaze during exposure to stimuli.</a:t>
            </a:r>
          </a:p>
          <a:p>
            <a:pPr marL="0" indent="0">
              <a:buNone/>
            </a:pPr>
            <a:r>
              <a:rPr lang="en-US" dirty="0"/>
              <a:t>(For students attending lectures via video conferencing applications).</a:t>
            </a:r>
            <a:endParaRPr lang="en-IN" dirty="0"/>
          </a:p>
        </p:txBody>
      </p:sp>
    </p:spTree>
    <p:extLst>
      <p:ext uri="{BB962C8B-B14F-4D97-AF65-F5344CB8AC3E}">
        <p14:creationId xmlns:p14="http://schemas.microsoft.com/office/powerpoint/2010/main" val="3109174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46DAF-57E1-4A9B-96D6-06554E9389F0}"/>
              </a:ext>
            </a:extLst>
          </p:cNvPr>
          <p:cNvSpPr>
            <a:spLocks noGrp="1"/>
          </p:cNvSpPr>
          <p:nvPr>
            <p:ph type="title"/>
          </p:nvPr>
        </p:nvSpPr>
        <p:spPr/>
        <p:txBody>
          <a:bodyPr/>
          <a:lstStyle/>
          <a:p>
            <a:r>
              <a:rPr lang="en-IN" dirty="0"/>
              <a:t>gaze tracking</a:t>
            </a:r>
          </a:p>
        </p:txBody>
      </p:sp>
      <p:sp>
        <p:nvSpPr>
          <p:cNvPr id="3" name="Content Placeholder 2">
            <a:extLst>
              <a:ext uri="{FF2B5EF4-FFF2-40B4-BE49-F238E27FC236}">
                <a16:creationId xmlns:a16="http://schemas.microsoft.com/office/drawing/2014/main" id="{D40D01A5-A514-4421-BBFF-8215689193FF}"/>
              </a:ext>
            </a:extLst>
          </p:cNvPr>
          <p:cNvSpPr>
            <a:spLocks noGrp="1"/>
          </p:cNvSpPr>
          <p:nvPr>
            <p:ph idx="1"/>
          </p:nvPr>
        </p:nvSpPr>
        <p:spPr>
          <a:xfrm>
            <a:off x="1024128" y="1978090"/>
            <a:ext cx="9720073" cy="4331270"/>
          </a:xfrm>
        </p:spPr>
        <p:txBody>
          <a:bodyPr/>
          <a:lstStyle/>
          <a:p>
            <a:pPr>
              <a:buFont typeface="Wingdings" panose="05000000000000000000" pitchFamily="2" charset="2"/>
              <a:buChar char="v"/>
            </a:pPr>
            <a:r>
              <a:rPr lang="en-US" b="0" i="0" dirty="0">
                <a:effectLst/>
                <a:latin typeface="Tw Cen MT" panose="020B0602020104020603" pitchFamily="34" charset="0"/>
              </a:rPr>
              <a:t>Eye(for isolating the eye)</a:t>
            </a:r>
            <a:r>
              <a:rPr lang="en-IN" sz="2000" b="0" i="0" dirty="0">
                <a:effectLst/>
                <a:latin typeface="Tw Cen MT" panose="020B0602020104020603" pitchFamily="34" charset="0"/>
              </a:rPr>
              <a:t>.</a:t>
            </a:r>
            <a:endParaRPr lang="en-US" sz="2000" dirty="0">
              <a:latin typeface="Tw Cen MT" panose="020B0602020104020603" pitchFamily="34" charset="0"/>
            </a:endParaRPr>
          </a:p>
          <a:p>
            <a:pPr lvl="1">
              <a:buFont typeface="Wingdings" panose="05000000000000000000" pitchFamily="2" charset="2"/>
              <a:buChar char="v"/>
            </a:pPr>
            <a:r>
              <a:rPr lang="en-US" sz="2000" b="0" i="0" dirty="0">
                <a:effectLst/>
                <a:latin typeface="Tw Cen MT" panose="020B0602020104020603" pitchFamily="34" charset="0"/>
              </a:rPr>
              <a:t>The function </a:t>
            </a:r>
            <a:r>
              <a:rPr lang="en-US" sz="2000" b="1" i="0" dirty="0">
                <a:effectLst/>
                <a:latin typeface="Tw Cen MT" panose="020B0602020104020603" pitchFamily="34" charset="0"/>
              </a:rPr>
              <a:t>isolate </a:t>
            </a:r>
            <a:r>
              <a:rPr lang="en-US" sz="2000" b="0" i="0" dirty="0">
                <a:effectLst/>
                <a:latin typeface="Tw Cen MT" panose="020B0602020104020603" pitchFamily="34" charset="0"/>
              </a:rPr>
              <a:t>is u</a:t>
            </a:r>
            <a:r>
              <a:rPr lang="en-US" sz="2000" dirty="0">
                <a:latin typeface="Tw Cen MT" panose="020B0602020104020603" pitchFamily="34" charset="0"/>
              </a:rPr>
              <a:t>sed to isolate the eyes from the face.</a:t>
            </a:r>
          </a:p>
          <a:p>
            <a:pPr lvl="1">
              <a:buFont typeface="Wingdings" panose="05000000000000000000" pitchFamily="2" charset="2"/>
              <a:buChar char="v"/>
            </a:pPr>
            <a:r>
              <a:rPr lang="en-US" sz="2000" b="0" i="0" dirty="0">
                <a:effectLst/>
                <a:latin typeface="Tw Cen MT" panose="020B0602020104020603" pitchFamily="34" charset="0"/>
              </a:rPr>
              <a:t>The function </a:t>
            </a:r>
            <a:r>
              <a:rPr lang="en-IN" sz="2000" b="1" i="0" dirty="0">
                <a:effectLst/>
                <a:latin typeface="Tw Cen MT" panose="020B0602020104020603" pitchFamily="34" charset="0"/>
              </a:rPr>
              <a:t>_blinking_ </a:t>
            </a:r>
            <a:r>
              <a:rPr lang="en-IN" sz="2000" b="0" i="0" dirty="0">
                <a:effectLst/>
                <a:latin typeface="Tw Cen MT" panose="020B0602020104020603" pitchFamily="34" charset="0"/>
              </a:rPr>
              <a:t>returns whether the user is blinking or not</a:t>
            </a:r>
          </a:p>
          <a:p>
            <a:pPr lvl="1">
              <a:buFont typeface="Wingdings" panose="05000000000000000000" pitchFamily="2" charset="2"/>
              <a:buChar char="v"/>
            </a:pPr>
            <a:r>
              <a:rPr lang="en-IN" sz="2000" dirty="0">
                <a:latin typeface="Tw Cen MT" panose="020B0602020104020603" pitchFamily="34" charset="0"/>
              </a:rPr>
              <a:t>The function </a:t>
            </a:r>
            <a:r>
              <a:rPr lang="en-IN" sz="2000" b="1" dirty="0">
                <a:latin typeface="Tw Cen MT" panose="020B0602020104020603" pitchFamily="34" charset="0"/>
              </a:rPr>
              <a:t>analyse</a:t>
            </a:r>
            <a:r>
              <a:rPr lang="en-IN" sz="2000" dirty="0">
                <a:latin typeface="Tw Cen MT" panose="020B0602020104020603" pitchFamily="34" charset="0"/>
              </a:rPr>
              <a:t> </a:t>
            </a:r>
            <a:r>
              <a:rPr lang="en-US" sz="2000" b="0" i="0" dirty="0">
                <a:effectLst/>
                <a:latin typeface="Tw Cen MT" panose="020B0602020104020603" pitchFamily="34" charset="0"/>
              </a:rPr>
              <a:t>Detects and isolates the eye in a new frame, sends data to the calibration </a:t>
            </a:r>
            <a:r>
              <a:rPr lang="en-IN" sz="2000" b="0" i="0" dirty="0">
                <a:effectLst/>
                <a:latin typeface="Tw Cen MT" panose="020B0602020104020603" pitchFamily="34" charset="0"/>
              </a:rPr>
              <a:t>and initializes Pupil object</a:t>
            </a:r>
            <a:r>
              <a:rPr lang="en-IN" b="0" i="0" dirty="0">
                <a:effectLst/>
                <a:latin typeface="Tw Cen MT" panose="020B0602020104020603" pitchFamily="34" charset="0"/>
              </a:rPr>
              <a:t>.</a:t>
            </a:r>
            <a:endParaRPr lang="en-US" b="0" i="0" dirty="0">
              <a:effectLst/>
              <a:latin typeface="Tw Cen MT" panose="020B0602020104020603" pitchFamily="34" charset="0"/>
            </a:endParaRPr>
          </a:p>
          <a:p>
            <a:pPr>
              <a:buFont typeface="Wingdings" panose="05000000000000000000" pitchFamily="2" charset="2"/>
              <a:buChar char="v"/>
            </a:pPr>
            <a:r>
              <a:rPr lang="en-US" b="0" i="0" dirty="0">
                <a:effectLst/>
                <a:latin typeface="Tw Cen MT" panose="020B0602020104020603" pitchFamily="34" charset="0"/>
              </a:rPr>
              <a:t>Calibration (for marking the position of the eye)</a:t>
            </a:r>
          </a:p>
          <a:p>
            <a:pPr lvl="1">
              <a:buFont typeface="Wingdings" panose="05000000000000000000" pitchFamily="2" charset="2"/>
              <a:buChar char="v"/>
            </a:pPr>
            <a:r>
              <a:rPr lang="en-US" sz="2000" b="0" i="0" dirty="0">
                <a:effectLst/>
                <a:latin typeface="Tw Cen MT" panose="020B0602020104020603" pitchFamily="34" charset="0"/>
              </a:rPr>
              <a:t>It has </a:t>
            </a:r>
            <a:r>
              <a:rPr lang="en-IN" sz="2000" b="1" i="0" dirty="0">
                <a:effectLst/>
                <a:latin typeface="Tw Cen MT" panose="020B0602020104020603" pitchFamily="34" charset="0"/>
              </a:rPr>
              <a:t>find_best_threshold </a:t>
            </a:r>
            <a:r>
              <a:rPr lang="en-IN" sz="2000" b="0" i="0" dirty="0">
                <a:effectLst/>
                <a:latin typeface="Tw Cen MT" panose="020B0602020104020603" pitchFamily="34" charset="0"/>
              </a:rPr>
              <a:t>which </a:t>
            </a:r>
            <a:r>
              <a:rPr lang="en-US" sz="2000" dirty="0">
                <a:latin typeface="Tw Cen MT" panose="020B0602020104020603" pitchFamily="34" charset="0"/>
              </a:rPr>
              <a:t>c</a:t>
            </a:r>
            <a:r>
              <a:rPr lang="en-US" sz="2000" b="0" i="0" dirty="0">
                <a:effectLst/>
                <a:latin typeface="Tw Cen MT" panose="020B0602020104020603" pitchFamily="34" charset="0"/>
              </a:rPr>
              <a:t>alculates the optimal threshold to binarize the frame for the given eye.</a:t>
            </a:r>
          </a:p>
          <a:p>
            <a:pPr lvl="1">
              <a:buFont typeface="Wingdings" panose="05000000000000000000" pitchFamily="2" charset="2"/>
              <a:buChar char="v"/>
            </a:pPr>
            <a:r>
              <a:rPr lang="en-US" sz="2000" dirty="0">
                <a:latin typeface="Tw Cen MT" panose="020B0602020104020603" pitchFamily="34" charset="0"/>
              </a:rPr>
              <a:t>The function </a:t>
            </a:r>
            <a:r>
              <a:rPr lang="en-IN" sz="2000" b="1" i="0" dirty="0">
                <a:effectLst/>
                <a:latin typeface="Tw Cen MT" panose="020B0602020104020603" pitchFamily="34" charset="0"/>
              </a:rPr>
              <a:t>evaluate</a:t>
            </a:r>
            <a:r>
              <a:rPr lang="en-US" sz="2000" dirty="0">
                <a:latin typeface="Tw Cen MT" panose="020B0602020104020603" pitchFamily="34" charset="0"/>
              </a:rPr>
              <a:t> </a:t>
            </a:r>
            <a:r>
              <a:rPr lang="en-US" sz="2000" b="0" i="0" dirty="0">
                <a:effectLst/>
                <a:latin typeface="Tw Cen MT" panose="020B0602020104020603" pitchFamily="34" charset="0"/>
              </a:rPr>
              <a:t>Improves calibration by taking into consideration the </a:t>
            </a:r>
            <a:r>
              <a:rPr lang="en-IN" sz="2000" b="0" i="0" dirty="0">
                <a:effectLst/>
                <a:latin typeface="Tw Cen MT" panose="020B0602020104020603" pitchFamily="34" charset="0"/>
              </a:rPr>
              <a:t>given image</a:t>
            </a:r>
            <a:r>
              <a:rPr lang="en-IN" b="0" i="0" dirty="0">
                <a:effectLst/>
                <a:latin typeface="Tw Cen MT" panose="020B0602020104020603" pitchFamily="34" charset="0"/>
              </a:rPr>
              <a:t>.</a:t>
            </a:r>
          </a:p>
          <a:p>
            <a:pPr lvl="1">
              <a:buFont typeface="Wingdings" panose="05000000000000000000" pitchFamily="2" charset="2"/>
              <a:buChar char="v"/>
            </a:pPr>
            <a:endParaRPr lang="en-IN" b="0" i="0" dirty="0">
              <a:solidFill>
                <a:srgbClr val="032F62"/>
              </a:solidFill>
              <a:effectLst/>
              <a:latin typeface="SFMono-Regular"/>
            </a:endParaRPr>
          </a:p>
        </p:txBody>
      </p:sp>
    </p:spTree>
    <p:extLst>
      <p:ext uri="{BB962C8B-B14F-4D97-AF65-F5344CB8AC3E}">
        <p14:creationId xmlns:p14="http://schemas.microsoft.com/office/powerpoint/2010/main" val="2680802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4928C-23B3-4576-BDD4-A70CF724F9EB}"/>
              </a:ext>
            </a:extLst>
          </p:cNvPr>
          <p:cNvSpPr>
            <a:spLocks noGrp="1"/>
          </p:cNvSpPr>
          <p:nvPr>
            <p:ph type="title"/>
          </p:nvPr>
        </p:nvSpPr>
        <p:spPr/>
        <p:txBody>
          <a:bodyPr/>
          <a:lstStyle/>
          <a:p>
            <a:r>
              <a:rPr lang="en-IN" dirty="0"/>
              <a:t>gaze tracking</a:t>
            </a:r>
          </a:p>
        </p:txBody>
      </p:sp>
      <p:sp>
        <p:nvSpPr>
          <p:cNvPr id="3" name="Content Placeholder 2">
            <a:extLst>
              <a:ext uri="{FF2B5EF4-FFF2-40B4-BE49-F238E27FC236}">
                <a16:creationId xmlns:a16="http://schemas.microsoft.com/office/drawing/2014/main" id="{D96B02D5-732D-4AE3-95FC-B33B98647C94}"/>
              </a:ext>
            </a:extLst>
          </p:cNvPr>
          <p:cNvSpPr>
            <a:spLocks noGrp="1"/>
          </p:cNvSpPr>
          <p:nvPr>
            <p:ph idx="1"/>
          </p:nvPr>
        </p:nvSpPr>
        <p:spPr/>
        <p:txBody>
          <a:bodyPr>
            <a:normAutofit/>
          </a:bodyPr>
          <a:lstStyle/>
          <a:p>
            <a:pPr>
              <a:buFont typeface="Wingdings" panose="05000000000000000000" pitchFamily="2" charset="2"/>
              <a:buChar char="v"/>
            </a:pPr>
            <a:r>
              <a:rPr lang="en-IN" sz="2400" b="0" i="0" dirty="0">
                <a:effectLst/>
              </a:rPr>
              <a:t>GazeTracking(for tracking the gaze of person)</a:t>
            </a:r>
          </a:p>
          <a:p>
            <a:pPr lvl="1">
              <a:buFont typeface="Wingdings" panose="05000000000000000000" pitchFamily="2" charset="2"/>
              <a:buChar char="v"/>
            </a:pPr>
            <a:r>
              <a:rPr lang="en-US" sz="2000" dirty="0"/>
              <a:t>The function </a:t>
            </a:r>
            <a:r>
              <a:rPr lang="en-IN" sz="2000" b="1" i="0" dirty="0">
                <a:effectLst/>
              </a:rPr>
              <a:t>_analyze</a:t>
            </a:r>
            <a:r>
              <a:rPr lang="en-US" sz="2000" b="1" dirty="0"/>
              <a:t> </a:t>
            </a:r>
            <a:r>
              <a:rPr lang="en-US" sz="2000" dirty="0"/>
              <a:t>is used to d</a:t>
            </a:r>
            <a:r>
              <a:rPr lang="en-US" sz="2000" b="0" i="0" dirty="0">
                <a:effectLst/>
              </a:rPr>
              <a:t>etect the face and initialize Eye objects.</a:t>
            </a:r>
          </a:p>
          <a:p>
            <a:pPr lvl="1">
              <a:buFont typeface="Wingdings" panose="05000000000000000000" pitchFamily="2" charset="2"/>
              <a:buChar char="v"/>
            </a:pPr>
            <a:r>
              <a:rPr lang="en-US" sz="2000" dirty="0"/>
              <a:t>The function </a:t>
            </a:r>
            <a:r>
              <a:rPr lang="en-US" sz="2000" b="1" dirty="0"/>
              <a:t>horizontal_ratio </a:t>
            </a:r>
            <a:r>
              <a:rPr lang="en-US" sz="2000" dirty="0"/>
              <a:t>and </a:t>
            </a:r>
            <a:r>
              <a:rPr lang="en-US" sz="2000" b="1" dirty="0"/>
              <a:t>vertical_ratio</a:t>
            </a:r>
            <a:r>
              <a:rPr lang="en-US" sz="2000" dirty="0"/>
              <a:t> </a:t>
            </a:r>
            <a:r>
              <a:rPr lang="en-US" sz="2000" b="0" i="0" dirty="0">
                <a:effectLst/>
              </a:rPr>
              <a:t>is used to know the horizontal position and vertical position of the pupil.</a:t>
            </a:r>
          </a:p>
          <a:p>
            <a:pPr lvl="1">
              <a:buFont typeface="Wingdings" panose="05000000000000000000" pitchFamily="2" charset="2"/>
              <a:buChar char="v"/>
            </a:pPr>
            <a:r>
              <a:rPr lang="en-US" sz="2000" dirty="0"/>
              <a:t>The function </a:t>
            </a:r>
            <a:r>
              <a:rPr lang="en-IN" sz="2000" b="1" i="0" dirty="0">
                <a:effectLst/>
              </a:rPr>
              <a:t>annotated_frame</a:t>
            </a:r>
            <a:r>
              <a:rPr lang="en-US" sz="2000" b="1" dirty="0"/>
              <a:t> </a:t>
            </a:r>
            <a:r>
              <a:rPr lang="en-US" sz="2000" dirty="0"/>
              <a:t>is used to highlight the pupils location.</a:t>
            </a:r>
            <a:endParaRPr lang="en-IN" sz="2000" dirty="0"/>
          </a:p>
          <a:p>
            <a:pPr>
              <a:buFont typeface="Wingdings" panose="05000000000000000000" pitchFamily="2" charset="2"/>
              <a:buChar char="v"/>
            </a:pPr>
            <a:r>
              <a:rPr lang="en-IN" sz="2400" dirty="0"/>
              <a:t>Pupil(for detecting the iris)</a:t>
            </a:r>
          </a:p>
          <a:p>
            <a:pPr lvl="1">
              <a:buFont typeface="Wingdings" panose="05000000000000000000" pitchFamily="2" charset="2"/>
              <a:buChar char="v"/>
            </a:pPr>
            <a:r>
              <a:rPr lang="en-IN" sz="2000" dirty="0"/>
              <a:t>The function </a:t>
            </a:r>
            <a:r>
              <a:rPr lang="en-IN" sz="2000" b="1" dirty="0"/>
              <a:t>imageprocessing</a:t>
            </a:r>
            <a:r>
              <a:rPr lang="en-IN" sz="2000" dirty="0"/>
              <a:t> </a:t>
            </a:r>
            <a:r>
              <a:rPr lang="en-US" sz="2000" dirty="0"/>
              <a:t>p</a:t>
            </a:r>
            <a:r>
              <a:rPr lang="en-US" sz="2000" b="0" i="0" dirty="0">
                <a:effectLst/>
              </a:rPr>
              <a:t>erforms operations on the eye frame to isolate the iris.</a:t>
            </a:r>
          </a:p>
          <a:p>
            <a:pPr lvl="1">
              <a:buFont typeface="Wingdings" panose="05000000000000000000" pitchFamily="2" charset="2"/>
              <a:buChar char="v"/>
            </a:pPr>
            <a:r>
              <a:rPr lang="en-US" sz="2000" dirty="0"/>
              <a:t>The function </a:t>
            </a:r>
            <a:r>
              <a:rPr lang="en-IN" sz="2000" b="1" i="0" dirty="0">
                <a:effectLst/>
              </a:rPr>
              <a:t>detect_iris</a:t>
            </a:r>
            <a:r>
              <a:rPr lang="en-US" sz="2000" b="1" dirty="0"/>
              <a:t> </a:t>
            </a:r>
            <a:r>
              <a:rPr lang="en-US" sz="2000" dirty="0"/>
              <a:t>d</a:t>
            </a:r>
            <a:r>
              <a:rPr lang="en-US" sz="2000" b="0" i="0" dirty="0">
                <a:effectLst/>
              </a:rPr>
              <a:t>etects the iris and estimates the position of the iris by </a:t>
            </a:r>
            <a:r>
              <a:rPr lang="en-IN" sz="2000" b="0" i="0" dirty="0">
                <a:effectLst/>
              </a:rPr>
              <a:t>calculating the centroid.</a:t>
            </a:r>
          </a:p>
        </p:txBody>
      </p:sp>
    </p:spTree>
    <p:extLst>
      <p:ext uri="{BB962C8B-B14F-4D97-AF65-F5344CB8AC3E}">
        <p14:creationId xmlns:p14="http://schemas.microsoft.com/office/powerpoint/2010/main" val="1206619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595E8-55CA-4632-8688-E7B77C49568F}"/>
              </a:ext>
            </a:extLst>
          </p:cNvPr>
          <p:cNvSpPr>
            <a:spLocks noGrp="1"/>
          </p:cNvSpPr>
          <p:nvPr>
            <p:ph type="title"/>
          </p:nvPr>
        </p:nvSpPr>
        <p:spPr/>
        <p:txBody>
          <a:bodyPr/>
          <a:lstStyle/>
          <a:p>
            <a:r>
              <a:rPr lang="en-US" dirty="0"/>
              <a:t>Eye tracker</a:t>
            </a:r>
            <a:endParaRPr lang="en-IN" dirty="0"/>
          </a:p>
        </p:txBody>
      </p:sp>
      <p:pic>
        <p:nvPicPr>
          <p:cNvPr id="7" name="Content Placeholder 6">
            <a:extLst>
              <a:ext uri="{FF2B5EF4-FFF2-40B4-BE49-F238E27FC236}">
                <a16:creationId xmlns:a16="http://schemas.microsoft.com/office/drawing/2014/main" id="{9959F4D9-3662-4F75-A0D7-F0876DFFD5B1}"/>
              </a:ext>
            </a:extLst>
          </p:cNvPr>
          <p:cNvPicPr>
            <a:picLocks noGrp="1" noChangeAspect="1"/>
          </p:cNvPicPr>
          <p:nvPr>
            <p:ph idx="1"/>
          </p:nvPr>
        </p:nvPicPr>
        <p:blipFill>
          <a:blip r:embed="rId2"/>
          <a:stretch>
            <a:fillRect/>
          </a:stretch>
        </p:blipFill>
        <p:spPr>
          <a:xfrm>
            <a:off x="1141348" y="2084832"/>
            <a:ext cx="5044071" cy="4022725"/>
          </a:xfrm>
        </p:spPr>
      </p:pic>
      <p:pic>
        <p:nvPicPr>
          <p:cNvPr id="9" name="Picture 8">
            <a:extLst>
              <a:ext uri="{FF2B5EF4-FFF2-40B4-BE49-F238E27FC236}">
                <a16:creationId xmlns:a16="http://schemas.microsoft.com/office/drawing/2014/main" id="{F21003A4-C54C-46AF-AC2E-2A4DDA4B7009}"/>
              </a:ext>
            </a:extLst>
          </p:cNvPr>
          <p:cNvPicPr>
            <a:picLocks noChangeAspect="1"/>
          </p:cNvPicPr>
          <p:nvPr/>
        </p:nvPicPr>
        <p:blipFill>
          <a:blip r:embed="rId3"/>
          <a:stretch>
            <a:fillRect/>
          </a:stretch>
        </p:blipFill>
        <p:spPr>
          <a:xfrm>
            <a:off x="6498286" y="2084832"/>
            <a:ext cx="4834128" cy="4022724"/>
          </a:xfrm>
          <a:prstGeom prst="rect">
            <a:avLst/>
          </a:prstGeom>
        </p:spPr>
      </p:pic>
    </p:spTree>
    <p:extLst>
      <p:ext uri="{BB962C8B-B14F-4D97-AF65-F5344CB8AC3E}">
        <p14:creationId xmlns:p14="http://schemas.microsoft.com/office/powerpoint/2010/main" val="2989443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7A32-A7A4-4D2D-8438-F66542F7F291}"/>
              </a:ext>
            </a:extLst>
          </p:cNvPr>
          <p:cNvSpPr>
            <a:spLocks noGrp="1"/>
          </p:cNvSpPr>
          <p:nvPr>
            <p:ph type="title"/>
          </p:nvPr>
        </p:nvSpPr>
        <p:spPr/>
        <p:txBody>
          <a:bodyPr/>
          <a:lstStyle/>
          <a:p>
            <a:r>
              <a:rPr lang="en-US" dirty="0"/>
              <a:t>Attention estimation system</a:t>
            </a:r>
            <a:endParaRPr lang="en-IN" dirty="0"/>
          </a:p>
        </p:txBody>
      </p:sp>
      <p:pic>
        <p:nvPicPr>
          <p:cNvPr id="11" name="Picture 10">
            <a:extLst>
              <a:ext uri="{FF2B5EF4-FFF2-40B4-BE49-F238E27FC236}">
                <a16:creationId xmlns:a16="http://schemas.microsoft.com/office/drawing/2014/main" id="{BA40ECA8-8FE4-416C-814A-86F3C7BF7CFF}"/>
              </a:ext>
            </a:extLst>
          </p:cNvPr>
          <p:cNvPicPr>
            <a:picLocks noChangeAspect="1"/>
          </p:cNvPicPr>
          <p:nvPr/>
        </p:nvPicPr>
        <p:blipFill>
          <a:blip r:embed="rId2"/>
          <a:stretch>
            <a:fillRect/>
          </a:stretch>
        </p:blipFill>
        <p:spPr>
          <a:xfrm>
            <a:off x="2957897" y="1755951"/>
            <a:ext cx="5852533" cy="4775478"/>
          </a:xfrm>
          <a:prstGeom prst="rect">
            <a:avLst/>
          </a:prstGeom>
        </p:spPr>
      </p:pic>
    </p:spTree>
    <p:extLst>
      <p:ext uri="{BB962C8B-B14F-4D97-AF65-F5344CB8AC3E}">
        <p14:creationId xmlns:p14="http://schemas.microsoft.com/office/powerpoint/2010/main" val="1230812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8AD8-F3C4-43C1-B70D-27A8CB603C4B}"/>
              </a:ext>
            </a:extLst>
          </p:cNvPr>
          <p:cNvSpPr>
            <a:spLocks noGrp="1"/>
          </p:cNvSpPr>
          <p:nvPr>
            <p:ph type="title"/>
          </p:nvPr>
        </p:nvSpPr>
        <p:spPr/>
        <p:txBody>
          <a:bodyPr>
            <a:normAutofit/>
          </a:bodyPr>
          <a:lstStyle/>
          <a:p>
            <a:r>
              <a:rPr lang="en-US" sz="4400" dirty="0"/>
              <a:t>Improvements on the existing implementation</a:t>
            </a:r>
            <a:endParaRPr lang="en-IN" sz="4400" dirty="0"/>
          </a:p>
        </p:txBody>
      </p:sp>
      <p:sp>
        <p:nvSpPr>
          <p:cNvPr id="3" name="Content Placeholder 2">
            <a:extLst>
              <a:ext uri="{FF2B5EF4-FFF2-40B4-BE49-F238E27FC236}">
                <a16:creationId xmlns:a16="http://schemas.microsoft.com/office/drawing/2014/main" id="{92DFDDA4-A8AD-4DE5-A7C7-78F362065D05}"/>
              </a:ext>
            </a:extLst>
          </p:cNvPr>
          <p:cNvSpPr>
            <a:spLocks noGrp="1"/>
          </p:cNvSpPr>
          <p:nvPr>
            <p:ph idx="1"/>
          </p:nvPr>
        </p:nvSpPr>
        <p:spPr/>
        <p:txBody>
          <a:bodyPr/>
          <a:lstStyle/>
          <a:p>
            <a:pPr>
              <a:buFont typeface="Wingdings" panose="05000000000000000000" pitchFamily="2" charset="2"/>
              <a:buChar char="v"/>
            </a:pPr>
            <a:r>
              <a:rPr lang="en-US" dirty="0"/>
              <a:t>Did transfer learning on the model using our faces to increase accuracy on native faces</a:t>
            </a:r>
            <a:r>
              <a:rPr lang="en-IN" dirty="0"/>
              <a:t>.</a:t>
            </a:r>
          </a:p>
          <a:p>
            <a:pPr>
              <a:buFont typeface="Wingdings" panose="05000000000000000000" pitchFamily="2" charset="2"/>
              <a:buChar char="v"/>
            </a:pPr>
            <a:r>
              <a:rPr lang="en-IN" dirty="0"/>
              <a:t>Worked on the tolerances of Gaze Tracking to be more precise</a:t>
            </a:r>
            <a:endParaRPr lang="en-US" dirty="0"/>
          </a:p>
          <a:p>
            <a:pPr>
              <a:buFont typeface="Wingdings" panose="05000000000000000000" pitchFamily="2" charset="2"/>
              <a:buChar char="v"/>
            </a:pPr>
            <a:r>
              <a:rPr lang="en-US" dirty="0"/>
              <a:t>Read a book on teaching </a:t>
            </a:r>
          </a:p>
          <a:p>
            <a:pPr>
              <a:buFont typeface="Wingdings" panose="05000000000000000000" pitchFamily="2" charset="2"/>
              <a:buChar char="v"/>
            </a:pPr>
            <a:r>
              <a:rPr lang="en-US" dirty="0"/>
              <a:t>Discovered a circumplex of emotions which report engagement of a student </a:t>
            </a:r>
          </a:p>
          <a:p>
            <a:pPr>
              <a:buFont typeface="Wingdings" panose="05000000000000000000" pitchFamily="2" charset="2"/>
              <a:buChar char="v"/>
            </a:pPr>
            <a:r>
              <a:rPr lang="en-US" dirty="0"/>
              <a:t>Prepared our own circumplex to suite our set of emotions for we trained our model for</a:t>
            </a:r>
          </a:p>
          <a:p>
            <a:pPr>
              <a:buFont typeface="Wingdings" panose="05000000000000000000" pitchFamily="2" charset="2"/>
              <a:buChar char="v"/>
            </a:pPr>
            <a:r>
              <a:rPr lang="en-US" dirty="0"/>
              <a:t>Devised a formula to infer from the circumplex to rate engagement</a:t>
            </a:r>
            <a:endParaRPr lang="en-IN" dirty="0"/>
          </a:p>
        </p:txBody>
      </p:sp>
    </p:spTree>
    <p:extLst>
      <p:ext uri="{BB962C8B-B14F-4D97-AF65-F5344CB8AC3E}">
        <p14:creationId xmlns:p14="http://schemas.microsoft.com/office/powerpoint/2010/main" val="810502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2E13E-3721-48B4-B317-4DA6E5F076D2}"/>
              </a:ext>
            </a:extLst>
          </p:cNvPr>
          <p:cNvSpPr>
            <a:spLocks noGrp="1"/>
          </p:cNvSpPr>
          <p:nvPr>
            <p:ph type="title"/>
          </p:nvPr>
        </p:nvSpPr>
        <p:spPr/>
        <p:txBody>
          <a:bodyPr/>
          <a:lstStyle/>
          <a:p>
            <a:r>
              <a:rPr lang="en-US" dirty="0"/>
              <a:t>How to generate result</a:t>
            </a:r>
            <a:endParaRPr lang="en-IN" dirty="0"/>
          </a:p>
        </p:txBody>
      </p:sp>
      <p:sp>
        <p:nvSpPr>
          <p:cNvPr id="3" name="Content Placeholder 2">
            <a:extLst>
              <a:ext uri="{FF2B5EF4-FFF2-40B4-BE49-F238E27FC236}">
                <a16:creationId xmlns:a16="http://schemas.microsoft.com/office/drawing/2014/main" id="{754A827A-4B46-4B07-94E5-7E994DB88D2B}"/>
              </a:ext>
            </a:extLst>
          </p:cNvPr>
          <p:cNvSpPr>
            <a:spLocks noGrp="1"/>
          </p:cNvSpPr>
          <p:nvPr>
            <p:ph idx="1"/>
          </p:nvPr>
        </p:nvSpPr>
        <p:spPr>
          <a:xfrm>
            <a:off x="1024128" y="2286000"/>
            <a:ext cx="9720073" cy="2818660"/>
          </a:xfrm>
        </p:spPr>
        <p:txBody>
          <a:bodyPr/>
          <a:lstStyle/>
          <a:p>
            <a:pPr>
              <a:buFont typeface="Wingdings" panose="05000000000000000000" pitchFamily="2" charset="2"/>
              <a:buChar char="Ø"/>
            </a:pPr>
            <a:r>
              <a:rPr lang="en-US" dirty="0"/>
              <a:t>Data sampling</a:t>
            </a:r>
          </a:p>
          <a:p>
            <a:pPr lvl="1">
              <a:buFont typeface="Wingdings" panose="05000000000000000000" pitchFamily="2" charset="2"/>
              <a:buChar char="v"/>
            </a:pPr>
            <a:r>
              <a:rPr lang="en-US" dirty="0"/>
              <a:t>Take 2 frames per second. //after discussion we concluded that 2 frames per is a good rate to capture data</a:t>
            </a:r>
          </a:p>
          <a:p>
            <a:pPr>
              <a:buFont typeface="Wingdings" panose="05000000000000000000" pitchFamily="2" charset="2"/>
              <a:buChar char="Ø"/>
            </a:pPr>
            <a:r>
              <a:rPr lang="en-US" dirty="0"/>
              <a:t>Consolidation</a:t>
            </a:r>
          </a:p>
          <a:p>
            <a:pPr lvl="1">
              <a:buFont typeface="Wingdings" panose="05000000000000000000" pitchFamily="2" charset="2"/>
              <a:buChar char="v"/>
            </a:pPr>
            <a:r>
              <a:rPr lang="en-US" dirty="0"/>
              <a:t>Processed chunks of 30seconds of data( 60frames ) concluded for those set of frames.</a:t>
            </a:r>
          </a:p>
          <a:p>
            <a:pPr>
              <a:buFont typeface="Wingdings" panose="05000000000000000000" pitchFamily="2" charset="2"/>
              <a:buChar char="Ø"/>
            </a:pPr>
            <a:r>
              <a:rPr lang="en-US" dirty="0"/>
              <a:t>Final Report</a:t>
            </a:r>
          </a:p>
          <a:p>
            <a:pPr lvl="1">
              <a:buFont typeface="Wingdings" panose="05000000000000000000" pitchFamily="2" charset="2"/>
              <a:buChar char="v"/>
            </a:pPr>
            <a:r>
              <a:rPr lang="en-US" dirty="0"/>
              <a:t>Merging results from the circumplex and set out a report of attentive Boolean for frames and the amount of engagement with respect to the circumplex</a:t>
            </a:r>
          </a:p>
        </p:txBody>
      </p:sp>
    </p:spTree>
    <p:extLst>
      <p:ext uri="{BB962C8B-B14F-4D97-AF65-F5344CB8AC3E}">
        <p14:creationId xmlns:p14="http://schemas.microsoft.com/office/powerpoint/2010/main" val="1469779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C66C9-9154-4827-A535-FDCB59A5EB96}"/>
              </a:ext>
            </a:extLst>
          </p:cNvPr>
          <p:cNvSpPr>
            <a:spLocks noGrp="1"/>
          </p:cNvSpPr>
          <p:nvPr>
            <p:ph type="title"/>
          </p:nvPr>
        </p:nvSpPr>
        <p:spPr/>
        <p:txBody>
          <a:bodyPr/>
          <a:lstStyle/>
          <a:p>
            <a:r>
              <a:rPr lang="en-US" dirty="0"/>
              <a:t>Data sampling</a:t>
            </a:r>
            <a:endParaRPr lang="en-IN" dirty="0"/>
          </a:p>
        </p:txBody>
      </p:sp>
      <p:sp>
        <p:nvSpPr>
          <p:cNvPr id="8" name="Content Placeholder 7">
            <a:extLst>
              <a:ext uri="{FF2B5EF4-FFF2-40B4-BE49-F238E27FC236}">
                <a16:creationId xmlns:a16="http://schemas.microsoft.com/office/drawing/2014/main" id="{78DA172D-7AAB-4E13-8641-87247769F134}"/>
              </a:ext>
            </a:extLst>
          </p:cNvPr>
          <p:cNvSpPr>
            <a:spLocks noGrp="1"/>
          </p:cNvSpPr>
          <p:nvPr>
            <p:ph idx="1"/>
          </p:nvPr>
        </p:nvSpPr>
        <p:spPr/>
        <p:txBody>
          <a:bodyPr/>
          <a:lstStyle/>
          <a:p>
            <a:pPr>
              <a:buFont typeface="Wingdings" panose="05000000000000000000" pitchFamily="2" charset="2"/>
              <a:buChar char="v"/>
            </a:pPr>
            <a:r>
              <a:rPr lang="en-US" dirty="0"/>
              <a:t>Here we are collecting data every 0.499 seconds</a:t>
            </a:r>
          </a:p>
          <a:p>
            <a:pPr lvl="1">
              <a:buFont typeface="Wingdings" panose="05000000000000000000" pitchFamily="2" charset="2"/>
              <a:buChar char="v"/>
            </a:pPr>
            <a:r>
              <a:rPr lang="en-US" dirty="0"/>
              <a:t>First column : HR: horizontal ratio</a:t>
            </a:r>
          </a:p>
          <a:p>
            <a:pPr lvl="1">
              <a:buFont typeface="Wingdings" panose="05000000000000000000" pitchFamily="2" charset="2"/>
              <a:buChar char="v"/>
            </a:pPr>
            <a:r>
              <a:rPr lang="en-US" dirty="0"/>
              <a:t>Seconds Column : VR: Vertical ratio</a:t>
            </a:r>
          </a:p>
          <a:p>
            <a:pPr lvl="1">
              <a:buFont typeface="Wingdings" panose="05000000000000000000" pitchFamily="2" charset="2"/>
              <a:buChar char="v"/>
            </a:pPr>
            <a:r>
              <a:rPr lang="en-US" dirty="0"/>
              <a:t>Third Column: Emotion Number.</a:t>
            </a:r>
          </a:p>
          <a:p>
            <a:pPr lvl="1">
              <a:buFont typeface="Wingdings" panose="05000000000000000000" pitchFamily="2" charset="2"/>
              <a:buChar char="v"/>
            </a:pPr>
            <a:r>
              <a:rPr lang="en-US" dirty="0"/>
              <a:t> Fourth Colum: the face cutout</a:t>
            </a:r>
          </a:p>
          <a:p>
            <a:pPr marL="128016" lvl="1" indent="0">
              <a:buNone/>
            </a:pPr>
            <a:endParaRPr lang="en-US" dirty="0"/>
          </a:p>
          <a:p>
            <a:pPr lvl="1">
              <a:buFont typeface="Wingdings" panose="05000000000000000000" pitchFamily="2" charset="2"/>
              <a:buChar char="v"/>
            </a:pPr>
            <a:r>
              <a:rPr lang="en-US" dirty="0"/>
              <a:t>This data is stored in a data.xlsx file, which will be later read </a:t>
            </a:r>
          </a:p>
          <a:p>
            <a:pPr marL="128016" lvl="1" indent="0">
              <a:buNone/>
            </a:pPr>
            <a:r>
              <a:rPr lang="en-US" dirty="0"/>
              <a:t>	by a </a:t>
            </a:r>
            <a:r>
              <a:rPr lang="en-US" dirty="0" err="1"/>
              <a:t>report_generator</a:t>
            </a:r>
            <a:r>
              <a:rPr lang="en-US" dirty="0"/>
              <a:t> module, which will conclude </a:t>
            </a:r>
          </a:p>
          <a:p>
            <a:pPr marL="128016" lvl="1" indent="0">
              <a:buNone/>
            </a:pPr>
            <a:r>
              <a:rPr lang="en-US" dirty="0"/>
              <a:t>	form the data.</a:t>
            </a:r>
          </a:p>
          <a:p>
            <a:pPr lvl="1">
              <a:buFont typeface="Wingdings" panose="05000000000000000000" pitchFamily="2" charset="2"/>
              <a:buChar char="v"/>
            </a:pPr>
            <a:r>
              <a:rPr lang="en-IN" dirty="0"/>
              <a:t>It is taking roughly 1ms to process a frame, hence we are</a:t>
            </a:r>
          </a:p>
          <a:p>
            <a:pPr marL="457200" lvl="3" indent="0">
              <a:buNone/>
            </a:pPr>
            <a:r>
              <a:rPr lang="en-IN" sz="1600" dirty="0"/>
              <a:t>Waiting for .499 to take 2 fps.</a:t>
            </a:r>
          </a:p>
          <a:p>
            <a:pPr marL="0" indent="0">
              <a:buNone/>
            </a:pPr>
            <a:endParaRPr lang="en-US" dirty="0"/>
          </a:p>
        </p:txBody>
      </p:sp>
      <p:pic>
        <p:nvPicPr>
          <p:cNvPr id="9" name="Content Placeholder 4">
            <a:extLst>
              <a:ext uri="{FF2B5EF4-FFF2-40B4-BE49-F238E27FC236}">
                <a16:creationId xmlns:a16="http://schemas.microsoft.com/office/drawing/2014/main" id="{7E1CAE48-ED5C-48F3-869A-64BEE1AB4B29}"/>
              </a:ext>
            </a:extLst>
          </p:cNvPr>
          <p:cNvPicPr>
            <a:picLocks noChangeAspect="1"/>
          </p:cNvPicPr>
          <p:nvPr/>
        </p:nvPicPr>
        <p:blipFill>
          <a:blip r:embed="rId2"/>
          <a:stretch>
            <a:fillRect/>
          </a:stretch>
        </p:blipFill>
        <p:spPr>
          <a:xfrm>
            <a:off x="7019781" y="998546"/>
            <a:ext cx="4148091" cy="5310814"/>
          </a:xfrm>
          <a:prstGeom prst="rect">
            <a:avLst/>
          </a:prstGeom>
        </p:spPr>
      </p:pic>
    </p:spTree>
    <p:extLst>
      <p:ext uri="{BB962C8B-B14F-4D97-AF65-F5344CB8AC3E}">
        <p14:creationId xmlns:p14="http://schemas.microsoft.com/office/powerpoint/2010/main" val="2140316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1C430-2065-4B52-AE89-FBA4EF74D42D}"/>
              </a:ext>
            </a:extLst>
          </p:cNvPr>
          <p:cNvSpPr>
            <a:spLocks noGrp="1"/>
          </p:cNvSpPr>
          <p:nvPr>
            <p:ph type="title"/>
          </p:nvPr>
        </p:nvSpPr>
        <p:spPr/>
        <p:txBody>
          <a:bodyPr/>
          <a:lstStyle/>
          <a:p>
            <a:r>
              <a:rPr lang="en-US" dirty="0"/>
              <a:t>consolidation</a:t>
            </a:r>
            <a:endParaRPr lang="en-IN" dirty="0"/>
          </a:p>
        </p:txBody>
      </p:sp>
      <p:sp>
        <p:nvSpPr>
          <p:cNvPr id="3" name="Content Placeholder 2">
            <a:extLst>
              <a:ext uri="{FF2B5EF4-FFF2-40B4-BE49-F238E27FC236}">
                <a16:creationId xmlns:a16="http://schemas.microsoft.com/office/drawing/2014/main" id="{0A404656-0BC0-446B-90F5-69127645245E}"/>
              </a:ext>
            </a:extLst>
          </p:cNvPr>
          <p:cNvSpPr>
            <a:spLocks noGrp="1"/>
          </p:cNvSpPr>
          <p:nvPr>
            <p:ph idx="1"/>
          </p:nvPr>
        </p:nvSpPr>
        <p:spPr>
          <a:xfrm>
            <a:off x="818712" y="3275859"/>
            <a:ext cx="9720073" cy="3032357"/>
          </a:xfrm>
        </p:spPr>
        <p:txBody>
          <a:bodyPr/>
          <a:lstStyle/>
          <a:p>
            <a:pPr>
              <a:buFont typeface="Wingdings" panose="05000000000000000000" pitchFamily="2" charset="2"/>
              <a:buChar char="v"/>
            </a:pPr>
            <a:r>
              <a:rPr lang="en-US" dirty="0"/>
              <a:t>We are grouping and merging results for 30second frames (each row is 30seconds)</a:t>
            </a:r>
          </a:p>
          <a:p>
            <a:pPr>
              <a:buFont typeface="Wingdings" panose="05000000000000000000" pitchFamily="2" charset="2"/>
              <a:buChar char="v"/>
            </a:pPr>
            <a:r>
              <a:rPr lang="en-US" dirty="0"/>
              <a:t>A “-1” indicates that for the specific row, the user was out of bounds and straight inattentive.</a:t>
            </a:r>
          </a:p>
          <a:p>
            <a:pPr>
              <a:buFont typeface="Wingdings" panose="05000000000000000000" pitchFamily="2" charset="2"/>
              <a:buChar char="v"/>
            </a:pPr>
            <a:r>
              <a:rPr lang="en-US" dirty="0"/>
              <a:t>The first and second columns are HR,VR values averaged over 30 seconds.</a:t>
            </a:r>
          </a:p>
          <a:p>
            <a:pPr>
              <a:buFont typeface="Wingdings" panose="05000000000000000000" pitchFamily="2" charset="2"/>
              <a:buChar char="v"/>
            </a:pPr>
            <a:r>
              <a:rPr lang="en-US" dirty="0"/>
              <a:t>The next two columns are their meanings, if they are inside the tolerance then it is considered attentive</a:t>
            </a:r>
          </a:p>
          <a:p>
            <a:pPr>
              <a:buFont typeface="Wingdings" panose="05000000000000000000" pitchFamily="2" charset="2"/>
              <a:buChar char="v"/>
            </a:pPr>
            <a:r>
              <a:rPr lang="en-US" dirty="0"/>
              <a:t>The last column is the emotional Engaged, which is based on the Circumplex model.</a:t>
            </a:r>
          </a:p>
          <a:p>
            <a:pPr>
              <a:buFont typeface="Wingdings" panose="05000000000000000000" pitchFamily="2" charset="2"/>
              <a:buChar char="v"/>
            </a:pPr>
            <a:endParaRPr lang="en-US" dirty="0"/>
          </a:p>
          <a:p>
            <a:pPr>
              <a:buFont typeface="Wingdings" panose="05000000000000000000" pitchFamily="2" charset="2"/>
              <a:buChar char="v"/>
            </a:pPr>
            <a:endParaRPr lang="en-IN" dirty="0"/>
          </a:p>
        </p:txBody>
      </p:sp>
      <p:pic>
        <p:nvPicPr>
          <p:cNvPr id="1026" name="Picture 1">
            <a:extLst>
              <a:ext uri="{FF2B5EF4-FFF2-40B4-BE49-F238E27FC236}">
                <a16:creationId xmlns:a16="http://schemas.microsoft.com/office/drawing/2014/main" id="{8E5124BF-FE10-4173-8DE0-DA7883846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803" y="319596"/>
            <a:ext cx="7671578" cy="269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1715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E11B7-D715-43A9-847C-C5CD2D8EEE58}"/>
              </a:ext>
            </a:extLst>
          </p:cNvPr>
          <p:cNvSpPr>
            <a:spLocks noGrp="1"/>
          </p:cNvSpPr>
          <p:nvPr>
            <p:ph type="title"/>
          </p:nvPr>
        </p:nvSpPr>
        <p:spPr/>
        <p:txBody>
          <a:bodyPr/>
          <a:lstStyle/>
          <a:p>
            <a:r>
              <a:rPr lang="en-US" dirty="0"/>
              <a:t>Circumplex</a:t>
            </a:r>
            <a:endParaRPr lang="en-IN" dirty="0"/>
          </a:p>
        </p:txBody>
      </p:sp>
      <p:pic>
        <p:nvPicPr>
          <p:cNvPr id="2051" name="Picture 1">
            <a:extLst>
              <a:ext uri="{FF2B5EF4-FFF2-40B4-BE49-F238E27FC236}">
                <a16:creationId xmlns:a16="http://schemas.microsoft.com/office/drawing/2014/main" id="{6D4F9266-84F0-450E-BFB1-2AD7E483F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7291" y="2006354"/>
            <a:ext cx="5328138" cy="3439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1">
            <a:extLst>
              <a:ext uri="{FF2B5EF4-FFF2-40B4-BE49-F238E27FC236}">
                <a16:creationId xmlns:a16="http://schemas.microsoft.com/office/drawing/2014/main" id="{D90C729F-45F1-41F8-AD0A-0193BD355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001" y="2006354"/>
            <a:ext cx="4983163"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23DEF9C0-118A-4B3A-88D2-72B2AEAE58A8}"/>
              </a:ext>
            </a:extLst>
          </p:cNvPr>
          <p:cNvSpPr txBox="1"/>
          <p:nvPr/>
        </p:nvSpPr>
        <p:spPr>
          <a:xfrm>
            <a:off x="1216241" y="5841507"/>
            <a:ext cx="9052478" cy="923330"/>
          </a:xfrm>
          <a:prstGeom prst="rect">
            <a:avLst/>
          </a:prstGeom>
          <a:noFill/>
        </p:spPr>
        <p:txBody>
          <a:bodyPr wrap="none" rtlCol="0">
            <a:spAutoFit/>
          </a:bodyPr>
          <a:lstStyle/>
          <a:p>
            <a:r>
              <a:rPr lang="en-IN" sz="1800" dirty="0">
                <a:effectLst/>
                <a:latin typeface="Times New Roman" panose="02020603050405020304" pitchFamily="18" charset="0"/>
                <a:ea typeface="Times New Roman" panose="02020603050405020304" pitchFamily="18" charset="0"/>
              </a:rPr>
              <a:t>X=( 360 - ( x ± 24 ) ) / 180 : </a:t>
            </a:r>
          </a:p>
          <a:p>
            <a:r>
              <a:rPr lang="en-IN" dirty="0">
                <a:latin typeface="Times New Roman" panose="02020603050405020304" pitchFamily="18" charset="0"/>
                <a:ea typeface="Times New Roman" panose="02020603050405020304" pitchFamily="18" charset="0"/>
              </a:rPr>
              <a:t>This equation is used to calculate the angle which give us the engagement inside the circumplex</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128192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00E5-677C-433E-8265-48E5287B7574}"/>
              </a:ext>
            </a:extLst>
          </p:cNvPr>
          <p:cNvSpPr>
            <a:spLocks noGrp="1"/>
          </p:cNvSpPr>
          <p:nvPr>
            <p:ph type="title"/>
          </p:nvPr>
        </p:nvSpPr>
        <p:spPr/>
        <p:txBody>
          <a:bodyPr/>
          <a:lstStyle/>
          <a:p>
            <a:r>
              <a:rPr lang="en-US" dirty="0"/>
              <a:t>Nvidia jetson nano</a:t>
            </a:r>
            <a:endParaRPr lang="en-IN" dirty="0"/>
          </a:p>
        </p:txBody>
      </p:sp>
      <p:sp>
        <p:nvSpPr>
          <p:cNvPr id="3" name="Content Placeholder 2">
            <a:extLst>
              <a:ext uri="{FF2B5EF4-FFF2-40B4-BE49-F238E27FC236}">
                <a16:creationId xmlns:a16="http://schemas.microsoft.com/office/drawing/2014/main" id="{1D7E22E8-5F77-4861-B7EA-3CAC7E72D84D}"/>
              </a:ext>
            </a:extLst>
          </p:cNvPr>
          <p:cNvSpPr>
            <a:spLocks noGrp="1"/>
          </p:cNvSpPr>
          <p:nvPr>
            <p:ph idx="1"/>
          </p:nvPr>
        </p:nvSpPr>
        <p:spPr/>
        <p:txBody>
          <a:bodyPr/>
          <a:lstStyle/>
          <a:p>
            <a:r>
              <a:rPr lang="en-US" dirty="0"/>
              <a:t>CPU- ARM Cortex A57 4-core 1.43GHz</a:t>
            </a:r>
          </a:p>
          <a:p>
            <a:r>
              <a:rPr lang="en-US" dirty="0"/>
              <a:t>GPU- Maxwell GPU , 128 core 921MHz</a:t>
            </a:r>
          </a:p>
          <a:p>
            <a:r>
              <a:rPr lang="en-US" dirty="0"/>
              <a:t>RAM- 4Gb LPDDR4 1600MHz</a:t>
            </a:r>
          </a:p>
          <a:p>
            <a:r>
              <a:rPr lang="en-US" dirty="0"/>
              <a:t>Disk – 32 GB micro SD card</a:t>
            </a:r>
            <a:endParaRPr lang="en-IN" dirty="0"/>
          </a:p>
        </p:txBody>
      </p:sp>
      <p:pic>
        <p:nvPicPr>
          <p:cNvPr id="7" name="Picture 6">
            <a:extLst>
              <a:ext uri="{FF2B5EF4-FFF2-40B4-BE49-F238E27FC236}">
                <a16:creationId xmlns:a16="http://schemas.microsoft.com/office/drawing/2014/main" id="{499C1B80-3D27-4D37-A970-6ACE572EF011}"/>
              </a:ext>
            </a:extLst>
          </p:cNvPr>
          <p:cNvPicPr>
            <a:picLocks noChangeAspect="1"/>
          </p:cNvPicPr>
          <p:nvPr/>
        </p:nvPicPr>
        <p:blipFill>
          <a:blip r:embed="rId2"/>
          <a:stretch>
            <a:fillRect/>
          </a:stretch>
        </p:blipFill>
        <p:spPr>
          <a:xfrm>
            <a:off x="6096000" y="1335024"/>
            <a:ext cx="5471160" cy="4747260"/>
          </a:xfrm>
          <a:prstGeom prst="rect">
            <a:avLst/>
          </a:prstGeom>
        </p:spPr>
      </p:pic>
    </p:spTree>
    <p:extLst>
      <p:ext uri="{BB962C8B-B14F-4D97-AF65-F5344CB8AC3E}">
        <p14:creationId xmlns:p14="http://schemas.microsoft.com/office/powerpoint/2010/main" val="917597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5E5A0-7CCE-4743-BF39-378E2C9EEA88}"/>
              </a:ext>
            </a:extLst>
          </p:cNvPr>
          <p:cNvSpPr>
            <a:spLocks noGrp="1"/>
          </p:cNvSpPr>
          <p:nvPr>
            <p:ph type="title"/>
          </p:nvPr>
        </p:nvSpPr>
        <p:spPr/>
        <p:txBody>
          <a:bodyPr/>
          <a:lstStyle/>
          <a:p>
            <a:r>
              <a:rPr lang="en-US" dirty="0"/>
              <a:t>Emotions</a:t>
            </a:r>
            <a:endParaRPr lang="en-IN" dirty="0"/>
          </a:p>
        </p:txBody>
      </p:sp>
      <p:sp>
        <p:nvSpPr>
          <p:cNvPr id="3" name="Content Placeholder 2">
            <a:extLst>
              <a:ext uri="{FF2B5EF4-FFF2-40B4-BE49-F238E27FC236}">
                <a16:creationId xmlns:a16="http://schemas.microsoft.com/office/drawing/2014/main" id="{DF4E5644-D977-410B-9623-CEB6F18D203E}"/>
              </a:ext>
            </a:extLst>
          </p:cNvPr>
          <p:cNvSpPr>
            <a:spLocks noGrp="1"/>
          </p:cNvSpPr>
          <p:nvPr>
            <p:ph idx="1"/>
          </p:nvPr>
        </p:nvSpPr>
        <p:spPr>
          <a:xfrm>
            <a:off x="1024128" y="2245230"/>
            <a:ext cx="10253471" cy="4023360"/>
          </a:xfrm>
        </p:spPr>
        <p:txBody>
          <a:bodyPr>
            <a:normAutofit/>
          </a:bodyPr>
          <a:lstStyle/>
          <a:p>
            <a:pPr>
              <a:buFont typeface="Wingdings" panose="05000000000000000000" pitchFamily="2" charset="2"/>
              <a:buChar char="v"/>
            </a:pPr>
            <a:r>
              <a:rPr lang="en-IN" dirty="0">
                <a:solidFill>
                  <a:srgbClr val="0E101A"/>
                </a:solidFill>
                <a:effectLst/>
                <a:ea typeface="Calibri" panose="020F0502020204030204" pitchFamily="34" charset="0"/>
                <a:cs typeface="Times New Roman" panose="02020603050405020304" pitchFamily="18" charset="0"/>
              </a:rPr>
              <a:t>Emotions are an inherent part, of an individual which gives us a glance at the cognitive state of mind.</a:t>
            </a:r>
          </a:p>
          <a:p>
            <a:pPr>
              <a:buFont typeface="Wingdings" panose="05000000000000000000" pitchFamily="2" charset="2"/>
              <a:buChar char="v"/>
            </a:pPr>
            <a:r>
              <a:rPr lang="en-IN" dirty="0">
                <a:solidFill>
                  <a:srgbClr val="0E101A"/>
                </a:solidFill>
                <a:effectLst/>
                <a:ea typeface="Calibri" panose="020F0502020204030204" pitchFamily="34" charset="0"/>
                <a:cs typeface="Times New Roman" panose="02020603050405020304" pitchFamily="18" charset="0"/>
              </a:rPr>
              <a:t>Various form of research, has been done in the field earliest being the feedback mechanism to identify the emotion of a person.</a:t>
            </a:r>
          </a:p>
          <a:p>
            <a:pPr>
              <a:buFont typeface="Wingdings" panose="05000000000000000000" pitchFamily="2" charset="2"/>
              <a:buChar char="v"/>
            </a:pPr>
            <a:r>
              <a:rPr lang="en-IN" sz="2200" dirty="0">
                <a:solidFill>
                  <a:srgbClr val="0E101A"/>
                </a:solidFill>
                <a:effectLst/>
                <a:ea typeface="Calibri" panose="020F0502020204030204" pitchFamily="34" charset="0"/>
                <a:cs typeface="Times New Roman" panose="02020603050405020304" pitchFamily="18" charset="0"/>
              </a:rPr>
              <a:t>Emotion’s recognition can be implemented using various features like face, speech, text, etc</a:t>
            </a:r>
          </a:p>
          <a:p>
            <a:pPr>
              <a:buFont typeface="Wingdings" panose="05000000000000000000" pitchFamily="2" charset="2"/>
              <a:buChar char="v"/>
            </a:pPr>
            <a:r>
              <a:rPr lang="en-IN" dirty="0">
                <a:solidFill>
                  <a:srgbClr val="0E101A"/>
                </a:solidFill>
                <a:ea typeface="Calibri" panose="020F0502020204030204" pitchFamily="34" charset="0"/>
                <a:cs typeface="Times New Roman" panose="02020603050405020304" pitchFamily="18" charset="0"/>
              </a:rPr>
              <a:t>Emotion recognition has various applications in the field of website Design, gaming, analysis etc.</a:t>
            </a:r>
          </a:p>
          <a:p>
            <a:pPr marL="0" indent="0">
              <a:buNone/>
            </a:pPr>
            <a:endParaRPr lang="en-IN" sz="1800" dirty="0">
              <a:solidFill>
                <a:srgbClr val="0E101A"/>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24009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35EFA-1BC6-4B5F-96C9-F054185D8C4A}"/>
              </a:ext>
            </a:extLst>
          </p:cNvPr>
          <p:cNvSpPr>
            <a:spLocks noGrp="1"/>
          </p:cNvSpPr>
          <p:nvPr>
            <p:ph type="title"/>
          </p:nvPr>
        </p:nvSpPr>
        <p:spPr>
          <a:xfrm>
            <a:off x="1024128" y="585216"/>
            <a:ext cx="9720072" cy="710924"/>
          </a:xfrm>
        </p:spPr>
        <p:txBody>
          <a:bodyPr>
            <a:normAutofit fontScale="90000"/>
          </a:bodyPr>
          <a:lstStyle/>
          <a:p>
            <a:r>
              <a:rPr lang="en-US" dirty="0"/>
              <a:t>Deployment on Nvidia jetson nano</a:t>
            </a:r>
            <a:endParaRPr lang="en-IN" dirty="0"/>
          </a:p>
        </p:txBody>
      </p:sp>
      <p:pic>
        <p:nvPicPr>
          <p:cNvPr id="6" name="Content Placeholder 5">
            <a:extLst>
              <a:ext uri="{FF2B5EF4-FFF2-40B4-BE49-F238E27FC236}">
                <a16:creationId xmlns:a16="http://schemas.microsoft.com/office/drawing/2014/main" id="{43DD33B6-9607-4810-9A5D-6C3DE1C1D9C0}"/>
              </a:ext>
            </a:extLst>
          </p:cNvPr>
          <p:cNvPicPr>
            <a:picLocks noGrp="1" noChangeAspect="1"/>
          </p:cNvPicPr>
          <p:nvPr>
            <p:ph idx="1"/>
          </p:nvPr>
        </p:nvPicPr>
        <p:blipFill>
          <a:blip r:embed="rId2"/>
          <a:stretch>
            <a:fillRect/>
          </a:stretch>
        </p:blipFill>
        <p:spPr>
          <a:xfrm>
            <a:off x="1023938" y="1346360"/>
            <a:ext cx="9720262" cy="4814567"/>
          </a:xfrm>
        </p:spPr>
      </p:pic>
    </p:spTree>
    <p:extLst>
      <p:ext uri="{BB962C8B-B14F-4D97-AF65-F5344CB8AC3E}">
        <p14:creationId xmlns:p14="http://schemas.microsoft.com/office/powerpoint/2010/main" val="3756478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9D38-66BD-4D23-B6F4-BEE68F91289D}"/>
              </a:ext>
            </a:extLst>
          </p:cNvPr>
          <p:cNvSpPr>
            <a:spLocks noGrp="1"/>
          </p:cNvSpPr>
          <p:nvPr>
            <p:ph type="title"/>
          </p:nvPr>
        </p:nvSpPr>
        <p:spPr/>
        <p:txBody>
          <a:bodyPr/>
          <a:lstStyle/>
          <a:p>
            <a:r>
              <a:rPr lang="en-US" dirty="0"/>
              <a:t>references</a:t>
            </a:r>
            <a:endParaRPr lang="en-IN" dirty="0"/>
          </a:p>
        </p:txBody>
      </p:sp>
      <p:sp>
        <p:nvSpPr>
          <p:cNvPr id="4" name="Rectangle 1">
            <a:extLst>
              <a:ext uri="{FF2B5EF4-FFF2-40B4-BE49-F238E27FC236}">
                <a16:creationId xmlns:a16="http://schemas.microsoft.com/office/drawing/2014/main" id="{EE882BB2-DE82-4D2C-9272-63ED6F2629BE}"/>
              </a:ext>
            </a:extLst>
          </p:cNvPr>
          <p:cNvSpPr>
            <a:spLocks noGrp="1" noChangeArrowheads="1"/>
          </p:cNvSpPr>
          <p:nvPr>
            <p:ph idx="1"/>
          </p:nvPr>
        </p:nvSpPr>
        <p:spPr bwMode="auto">
          <a:xfrm>
            <a:off x="887396" y="3416687"/>
            <a:ext cx="9720072"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8600" algn="l"/>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None/>
              <a:tabLst>
                <a:tab pos="228600" algn="l"/>
                <a:tab pos="457200" algn="l"/>
              </a:tabLst>
            </a:pPr>
            <a:endParaRPr lang="en-US" altLang="en-US" dirty="0">
              <a:latin typeface="+mn-lt"/>
            </a:endParaRPr>
          </a:p>
          <a:p>
            <a:pPr marL="0" marR="0" lvl="0" indent="0" algn="l" defTabSz="914400" rtl="0" eaLnBrk="0" fontAlgn="base" latinLnBrk="0" hangingPunct="0">
              <a:lnSpc>
                <a:spcPct val="100000"/>
              </a:lnSpc>
              <a:spcBef>
                <a:spcPct val="0"/>
              </a:spcBef>
              <a:spcAft>
                <a:spcPct val="0"/>
              </a:spcAft>
              <a:buClrTx/>
              <a:buSzTx/>
              <a:buNone/>
              <a:tabLst>
                <a:tab pos="228600" algn="l"/>
                <a:tab pos="457200" algn="l"/>
              </a:tabLst>
            </a:pPr>
            <a:endParaRPr kumimoji="0" lang="en-US" altLang="en-US" b="0" i="0" u="none" strike="noStrike" cap="none" normalizeH="0" baseline="0" dirty="0">
              <a:ln>
                <a:noFill/>
              </a:ln>
              <a:solidFill>
                <a:schemeClr val="tx1"/>
              </a:solidFill>
              <a:effectLst/>
              <a:latin typeface="+mn-lt"/>
            </a:endParaRPr>
          </a:p>
        </p:txBody>
      </p:sp>
      <p:sp>
        <p:nvSpPr>
          <p:cNvPr id="7" name="TextBox 6">
            <a:extLst>
              <a:ext uri="{FF2B5EF4-FFF2-40B4-BE49-F238E27FC236}">
                <a16:creationId xmlns:a16="http://schemas.microsoft.com/office/drawing/2014/main" id="{44849314-2CBE-4BE8-89B9-A31EC3D1F079}"/>
              </a:ext>
            </a:extLst>
          </p:cNvPr>
          <p:cNvSpPr txBox="1"/>
          <p:nvPr/>
        </p:nvSpPr>
        <p:spPr>
          <a:xfrm>
            <a:off x="887395" y="2238998"/>
            <a:ext cx="11034973" cy="1446550"/>
          </a:xfrm>
          <a:prstGeom prst="rect">
            <a:avLst/>
          </a:prstGeom>
          <a:noFill/>
        </p:spPr>
        <p:txBody>
          <a:bodyPr wrap="square" rtlCol="0">
            <a:spAutoFit/>
          </a:bodyPr>
          <a:lstStyle/>
          <a:p>
            <a:r>
              <a:rPr lang="en-IN" sz="2200" dirty="0"/>
              <a:t>Towards emotion-sensitive learning cognitive state analysis of big data in education: deep learning-based facial expression analysis using ordinal information   </a:t>
            </a:r>
            <a:r>
              <a:rPr lang="en-IN" sz="2200" dirty="0" err="1"/>
              <a:t>Ruyi</a:t>
            </a:r>
            <a:r>
              <a:rPr lang="en-IN" sz="2200" dirty="0"/>
              <a:t> Xu1,2 · </a:t>
            </a:r>
            <a:r>
              <a:rPr lang="en-IN" sz="2200" dirty="0" err="1"/>
              <a:t>Jingying</a:t>
            </a:r>
            <a:r>
              <a:rPr lang="en-IN" sz="2200" dirty="0"/>
              <a:t> Chen1,2 · </a:t>
            </a:r>
            <a:r>
              <a:rPr lang="en-IN" sz="2200" dirty="0" err="1"/>
              <a:t>Jiaxu</a:t>
            </a:r>
            <a:r>
              <a:rPr lang="en-IN" sz="2200" dirty="0"/>
              <a:t> Han1,2 · Lei Tan1,2 · </a:t>
            </a:r>
            <a:r>
              <a:rPr lang="en-IN" sz="2200" dirty="0" err="1"/>
              <a:t>Luhui</a:t>
            </a:r>
            <a:r>
              <a:rPr lang="en-IN" sz="2200" dirty="0"/>
              <a:t> Xu1,2 Received: 28 September 2018 / Accepted: 22 April 2019 © Springer-Verlag GmbH Austria, part of Springer Nature 2019</a:t>
            </a:r>
          </a:p>
        </p:txBody>
      </p:sp>
    </p:spTree>
    <p:extLst>
      <p:ext uri="{BB962C8B-B14F-4D97-AF65-F5344CB8AC3E}">
        <p14:creationId xmlns:p14="http://schemas.microsoft.com/office/powerpoint/2010/main" val="85846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689D-229D-414C-A01F-1A6025E68683}"/>
              </a:ext>
            </a:extLst>
          </p:cNvPr>
          <p:cNvSpPr>
            <a:spLocks noGrp="1"/>
          </p:cNvSpPr>
          <p:nvPr>
            <p:ph type="ctrTitle"/>
          </p:nvPr>
        </p:nvSpPr>
        <p:spPr/>
        <p:txBody>
          <a:bodyPr/>
          <a:lstStyle/>
          <a:p>
            <a:r>
              <a:rPr lang="en-US" dirty="0"/>
              <a:t>Thank you</a:t>
            </a:r>
            <a:endParaRPr lang="en-IN" dirty="0"/>
          </a:p>
        </p:txBody>
      </p:sp>
      <p:sp>
        <p:nvSpPr>
          <p:cNvPr id="3" name="Subtitle 2">
            <a:extLst>
              <a:ext uri="{FF2B5EF4-FFF2-40B4-BE49-F238E27FC236}">
                <a16:creationId xmlns:a16="http://schemas.microsoft.com/office/drawing/2014/main" id="{946FE1A6-BB0E-4DC6-A84B-8B020403595A}"/>
              </a:ext>
            </a:extLst>
          </p:cNvPr>
          <p:cNvSpPr>
            <a:spLocks noGrp="1"/>
          </p:cNvSpPr>
          <p:nvPr>
            <p:ph type="subTitle" idx="1"/>
          </p:nvPr>
        </p:nvSpPr>
        <p:spPr/>
        <p:txBody>
          <a:bodyPr/>
          <a:lstStyle/>
          <a:p>
            <a:r>
              <a:rPr lang="en-US" dirty="0"/>
              <a:t>.</a:t>
            </a:r>
            <a:endParaRPr lang="en-IN" dirty="0"/>
          </a:p>
        </p:txBody>
      </p:sp>
    </p:spTree>
    <p:extLst>
      <p:ext uri="{BB962C8B-B14F-4D97-AF65-F5344CB8AC3E}">
        <p14:creationId xmlns:p14="http://schemas.microsoft.com/office/powerpoint/2010/main" val="3087027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5E5A0-7CCE-4743-BF39-378E2C9EEA88}"/>
              </a:ext>
            </a:extLst>
          </p:cNvPr>
          <p:cNvSpPr>
            <a:spLocks noGrp="1"/>
          </p:cNvSpPr>
          <p:nvPr>
            <p:ph type="title"/>
          </p:nvPr>
        </p:nvSpPr>
        <p:spPr/>
        <p:txBody>
          <a:bodyPr/>
          <a:lstStyle/>
          <a:p>
            <a:r>
              <a:rPr lang="en-US" dirty="0"/>
              <a:t>Gaze</a:t>
            </a:r>
            <a:endParaRPr lang="en-IN" dirty="0"/>
          </a:p>
        </p:txBody>
      </p:sp>
      <p:sp>
        <p:nvSpPr>
          <p:cNvPr id="3" name="Content Placeholder 2">
            <a:extLst>
              <a:ext uri="{FF2B5EF4-FFF2-40B4-BE49-F238E27FC236}">
                <a16:creationId xmlns:a16="http://schemas.microsoft.com/office/drawing/2014/main" id="{DF4E5644-D977-410B-9623-CEB6F18D203E}"/>
              </a:ext>
            </a:extLst>
          </p:cNvPr>
          <p:cNvSpPr>
            <a:spLocks noGrp="1"/>
          </p:cNvSpPr>
          <p:nvPr>
            <p:ph idx="1"/>
          </p:nvPr>
        </p:nvSpPr>
        <p:spPr>
          <a:xfrm>
            <a:off x="1133185" y="2084832"/>
            <a:ext cx="10588915" cy="2688337"/>
          </a:xfrm>
        </p:spPr>
        <p:txBody>
          <a:bodyPr>
            <a:noAutofit/>
          </a:bodyPr>
          <a:lstStyle/>
          <a:p>
            <a:pPr>
              <a:buFont typeface="Wingdings" panose="05000000000000000000" pitchFamily="2" charset="2"/>
              <a:buChar char="v"/>
            </a:pPr>
            <a:r>
              <a:rPr lang="en-US" b="0" i="0" dirty="0">
                <a:effectLst/>
              </a:rPr>
              <a:t>Most dedicated eye-tracking systems use infrared (IR) light to find and trace eye movements and other important measures such as pupil size and distance for the stimulus source</a:t>
            </a:r>
          </a:p>
          <a:p>
            <a:pPr>
              <a:buFont typeface="Wingdings" panose="05000000000000000000" pitchFamily="2" charset="2"/>
              <a:buChar char="v"/>
            </a:pPr>
            <a:r>
              <a:rPr lang="en-US" b="0" i="0" dirty="0">
                <a:effectLst/>
              </a:rPr>
              <a:t>Webcam-based systems are different in that they can only access the visible light captured by the webcam.  </a:t>
            </a:r>
          </a:p>
          <a:p>
            <a:pPr>
              <a:buFont typeface="Wingdings" panose="05000000000000000000" pitchFamily="2" charset="2"/>
              <a:buChar char="v"/>
            </a:pPr>
            <a:r>
              <a:rPr lang="en-US" dirty="0">
                <a:effectLst/>
                <a:ea typeface="Calibri" panose="020F0502020204030204" pitchFamily="34" charset="0"/>
                <a:cs typeface="Times New Roman" panose="02020603050405020304" pitchFamily="18" charset="0"/>
              </a:rPr>
              <a:t>Webcam-based eye-tracking is still less precise than dedicated IR systems</a:t>
            </a:r>
            <a:endParaRPr lang="en-US" b="0" i="0" dirty="0">
              <a:effectLst/>
            </a:endParaRPr>
          </a:p>
        </p:txBody>
      </p:sp>
    </p:spTree>
    <p:extLst>
      <p:ext uri="{BB962C8B-B14F-4D97-AF65-F5344CB8AC3E}">
        <p14:creationId xmlns:p14="http://schemas.microsoft.com/office/powerpoint/2010/main" val="3293140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79D4E-52F9-468F-8C79-BFE06F768241}"/>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4ACFC9A1-DFB8-4897-B093-642111F1DD04}"/>
              </a:ext>
            </a:extLst>
          </p:cNvPr>
          <p:cNvSpPr>
            <a:spLocks noGrp="1"/>
          </p:cNvSpPr>
          <p:nvPr>
            <p:ph idx="1"/>
          </p:nvPr>
        </p:nvSpPr>
        <p:spPr>
          <a:xfrm>
            <a:off x="1024128" y="2286000"/>
            <a:ext cx="9720073" cy="2487169"/>
          </a:xfrm>
        </p:spPr>
        <p:txBody>
          <a:bodyPr/>
          <a:lstStyle/>
          <a:p>
            <a:pPr>
              <a:buFont typeface="Wingdings" panose="05000000000000000000" pitchFamily="2" charset="2"/>
              <a:buChar char="v"/>
            </a:pPr>
            <a:r>
              <a:rPr lang="en-US" dirty="0"/>
              <a:t>In the pandemic situation such as now</a:t>
            </a:r>
            <a:r>
              <a:rPr lang="en-IN" dirty="0"/>
              <a:t>, people have shifted from classroom learning to online learning. </a:t>
            </a:r>
          </a:p>
          <a:p>
            <a:pPr>
              <a:buFont typeface="Wingdings" panose="05000000000000000000" pitchFamily="2" charset="2"/>
              <a:buChar char="v"/>
            </a:pPr>
            <a:r>
              <a:rPr lang="en-IN" dirty="0"/>
              <a:t>We want to provide a good solution to this problem using emotion recognition and gaze tracking, in order to calculate the ‘attentiveness’ of the student.</a:t>
            </a:r>
          </a:p>
          <a:p>
            <a:pPr>
              <a:buFont typeface="Wingdings" panose="05000000000000000000" pitchFamily="2" charset="2"/>
              <a:buChar char="v"/>
            </a:pPr>
            <a:r>
              <a:rPr lang="en-IN" dirty="0"/>
              <a:t>This problem’s solution can be applied to online markets to analyze the attention of customers to UI.</a:t>
            </a:r>
          </a:p>
          <a:p>
            <a:pPr marL="0" indent="0">
              <a:buNone/>
            </a:pPr>
            <a:endParaRPr lang="en-IN" dirty="0"/>
          </a:p>
        </p:txBody>
      </p:sp>
    </p:spTree>
    <p:extLst>
      <p:ext uri="{BB962C8B-B14F-4D97-AF65-F5344CB8AC3E}">
        <p14:creationId xmlns:p14="http://schemas.microsoft.com/office/powerpoint/2010/main" val="153100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9E904-ED2F-467A-B6D7-01350D311117}"/>
              </a:ext>
            </a:extLst>
          </p:cNvPr>
          <p:cNvSpPr>
            <a:spLocks noGrp="1"/>
          </p:cNvSpPr>
          <p:nvPr>
            <p:ph type="title"/>
          </p:nvPr>
        </p:nvSpPr>
        <p:spPr/>
        <p:txBody>
          <a:bodyPr/>
          <a:lstStyle/>
          <a:p>
            <a:r>
              <a:rPr lang="en-US" dirty="0"/>
              <a:t>Literature review</a:t>
            </a:r>
            <a:endParaRPr lang="en-IN" dirty="0"/>
          </a:p>
        </p:txBody>
      </p:sp>
      <p:sp>
        <p:nvSpPr>
          <p:cNvPr id="3" name="Content Placeholder 2">
            <a:extLst>
              <a:ext uri="{FF2B5EF4-FFF2-40B4-BE49-F238E27FC236}">
                <a16:creationId xmlns:a16="http://schemas.microsoft.com/office/drawing/2014/main" id="{54810B04-7475-4E36-9AB0-1FA1DFB680D4}"/>
              </a:ext>
            </a:extLst>
          </p:cNvPr>
          <p:cNvSpPr>
            <a:spLocks noGrp="1"/>
          </p:cNvSpPr>
          <p:nvPr>
            <p:ph idx="1"/>
          </p:nvPr>
        </p:nvSpPr>
        <p:spPr>
          <a:xfrm>
            <a:off x="1024128" y="2286000"/>
            <a:ext cx="9720073" cy="3746500"/>
          </a:xfrm>
        </p:spPr>
        <p:txBody>
          <a:bodyPr>
            <a:noAutofit/>
          </a:bodyPr>
          <a:lstStyle/>
          <a:p>
            <a:pPr>
              <a:buFont typeface="Wingdings" panose="05000000000000000000" pitchFamily="2" charset="2"/>
              <a:buChar char="v"/>
            </a:pPr>
            <a:r>
              <a:rPr lang="en-IN" dirty="0">
                <a:solidFill>
                  <a:srgbClr val="0E101A"/>
                </a:solidFill>
                <a:effectLst/>
                <a:ea typeface="Calibri" panose="020F0502020204030204" pitchFamily="34" charset="0"/>
                <a:cs typeface="Times New Roman" panose="02020603050405020304" pitchFamily="18" charset="0"/>
              </a:rPr>
              <a:t>There have been various works in the field of emotion recognition. </a:t>
            </a:r>
          </a:p>
          <a:p>
            <a:pPr>
              <a:buFont typeface="Wingdings" panose="05000000000000000000" pitchFamily="2" charset="2"/>
              <a:buChar char="v"/>
            </a:pPr>
            <a:r>
              <a:rPr lang="en-IN" dirty="0">
                <a:solidFill>
                  <a:srgbClr val="0E101A"/>
                </a:solidFill>
                <a:effectLst/>
                <a:ea typeface="Calibri" panose="020F0502020204030204" pitchFamily="34" charset="0"/>
                <a:cs typeface="Times New Roman" panose="02020603050405020304" pitchFamily="18" charset="0"/>
              </a:rPr>
              <a:t>The prominent ones which were used to determine the emotion would be the use of biological signals and facial data. </a:t>
            </a:r>
          </a:p>
          <a:p>
            <a:pPr>
              <a:buFont typeface="Wingdings" panose="05000000000000000000" pitchFamily="2" charset="2"/>
              <a:buChar char="v"/>
            </a:pPr>
            <a:r>
              <a:rPr lang="en-IN" dirty="0">
                <a:solidFill>
                  <a:srgbClr val="0E101A"/>
                </a:solidFill>
                <a:effectLst/>
                <a:ea typeface="Calibri" panose="020F0502020204030204" pitchFamily="34" charset="0"/>
                <a:cs typeface="Times New Roman" panose="02020603050405020304" pitchFamily="18" charset="0"/>
              </a:rPr>
              <a:t>The biological signals such as heart rate, breathing rate, blood pressure would be used to identify what the person is feeling.</a:t>
            </a:r>
          </a:p>
          <a:p>
            <a:pPr>
              <a:buFont typeface="Wingdings" panose="05000000000000000000" pitchFamily="2" charset="2"/>
              <a:buChar char="v"/>
            </a:pPr>
            <a:r>
              <a:rPr lang="en-IN" dirty="0">
                <a:solidFill>
                  <a:srgbClr val="0E101A"/>
                </a:solidFill>
                <a:effectLst/>
                <a:ea typeface="Calibri" panose="020F0502020204030204" pitchFamily="34" charset="0"/>
                <a:cs typeface="Times New Roman" panose="02020603050405020304" pitchFamily="18" charset="0"/>
              </a:rPr>
              <a:t>Upani Wijeratne later came on to use brain waves to get the frequency being produced and the region of the brain getting activated to check the emotional state of an individual with the help of Electroencephalography.</a:t>
            </a:r>
            <a:endParaRPr lang="en-US" dirty="0">
              <a:solidFill>
                <a:srgbClr val="0E101A"/>
              </a:solidFill>
              <a:effectLst/>
              <a:ea typeface="Calibri" panose="020F0502020204030204" pitchFamily="34" charset="0"/>
              <a:cs typeface="Times New Roman" panose="02020603050405020304" pitchFamily="18" charset="0"/>
            </a:endParaRPr>
          </a:p>
          <a:p>
            <a:pPr>
              <a:buFont typeface="Wingdings" panose="05000000000000000000" pitchFamily="2" charset="2"/>
              <a:buChar char="v"/>
            </a:pPr>
            <a:r>
              <a:rPr lang="en-US" dirty="0">
                <a:solidFill>
                  <a:srgbClr val="0E101A"/>
                </a:solidFill>
                <a:effectLst/>
                <a:ea typeface="Calibri" panose="020F0502020204030204" pitchFamily="34" charset="0"/>
                <a:cs typeface="Times New Roman" panose="02020603050405020304" pitchFamily="18" charset="0"/>
              </a:rPr>
              <a:t>Deep Learning-Based Emotion-Sensitive Learning Cognitive State Analysis.</a:t>
            </a:r>
            <a:endParaRPr lang="en-IN" dirty="0">
              <a:solidFill>
                <a:srgbClr val="0E101A"/>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700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377A-770A-477C-A535-BF38EC87E653}"/>
              </a:ext>
            </a:extLst>
          </p:cNvPr>
          <p:cNvSpPr>
            <a:spLocks noGrp="1"/>
          </p:cNvSpPr>
          <p:nvPr>
            <p:ph type="title"/>
          </p:nvPr>
        </p:nvSpPr>
        <p:spPr>
          <a:xfrm>
            <a:off x="1024128" y="585216"/>
            <a:ext cx="9720072" cy="89487"/>
          </a:xfrm>
        </p:spPr>
        <p:txBody>
          <a:bodyPr>
            <a:normAutofit fontScale="90000"/>
          </a:bodyPr>
          <a:lstStyle/>
          <a:p>
            <a:r>
              <a:rPr lang="en-US" dirty="0"/>
              <a:t>Existing V proposed system</a:t>
            </a:r>
            <a:endParaRPr lang="en-IN" dirty="0"/>
          </a:p>
        </p:txBody>
      </p:sp>
      <p:sp>
        <p:nvSpPr>
          <p:cNvPr id="3" name="Content Placeholder 2">
            <a:extLst>
              <a:ext uri="{FF2B5EF4-FFF2-40B4-BE49-F238E27FC236}">
                <a16:creationId xmlns:a16="http://schemas.microsoft.com/office/drawing/2014/main" id="{A6D5D4D1-8393-48EC-94AD-AC916452F289}"/>
              </a:ext>
            </a:extLst>
          </p:cNvPr>
          <p:cNvSpPr>
            <a:spLocks noGrp="1"/>
          </p:cNvSpPr>
          <p:nvPr>
            <p:ph sz="half" idx="1"/>
          </p:nvPr>
        </p:nvSpPr>
        <p:spPr>
          <a:xfrm>
            <a:off x="1024127" y="1777524"/>
            <a:ext cx="4754880" cy="4531835"/>
          </a:xfrm>
        </p:spPr>
        <p:txBody>
          <a:bodyPr/>
          <a:lstStyle/>
          <a:p>
            <a:pPr>
              <a:buFont typeface="Wingdings" panose="05000000000000000000" pitchFamily="2" charset="2"/>
              <a:buChar char="Ø"/>
            </a:pPr>
            <a:r>
              <a:rPr lang="en-US" dirty="0"/>
              <a:t>Existing</a:t>
            </a:r>
          </a:p>
          <a:p>
            <a:pPr>
              <a:buFont typeface="Wingdings" panose="05000000000000000000" pitchFamily="2" charset="2"/>
              <a:buChar char="v"/>
            </a:pPr>
            <a:r>
              <a:rPr lang="en-IN" dirty="0"/>
              <a:t>expression detection + landmark location + Head Pose estimation.</a:t>
            </a:r>
          </a:p>
          <a:p>
            <a:pPr>
              <a:buFont typeface="Wingdings" panose="05000000000000000000" pitchFamily="2" charset="2"/>
              <a:buChar char="v"/>
            </a:pPr>
            <a:r>
              <a:rPr lang="en-IN" dirty="0"/>
              <a:t>How ever head pose estimation is prone to error.</a:t>
            </a:r>
          </a:p>
        </p:txBody>
      </p:sp>
      <p:sp>
        <p:nvSpPr>
          <p:cNvPr id="4" name="Content Placeholder 3">
            <a:extLst>
              <a:ext uri="{FF2B5EF4-FFF2-40B4-BE49-F238E27FC236}">
                <a16:creationId xmlns:a16="http://schemas.microsoft.com/office/drawing/2014/main" id="{E7226D8C-F9F9-4E39-B7A5-477242298C8F}"/>
              </a:ext>
            </a:extLst>
          </p:cNvPr>
          <p:cNvSpPr>
            <a:spLocks noGrp="1"/>
          </p:cNvSpPr>
          <p:nvPr>
            <p:ph sz="half" idx="2"/>
          </p:nvPr>
        </p:nvSpPr>
        <p:spPr>
          <a:xfrm>
            <a:off x="5989320" y="1777524"/>
            <a:ext cx="4754880" cy="4531836"/>
          </a:xfrm>
        </p:spPr>
        <p:txBody>
          <a:bodyPr/>
          <a:lstStyle/>
          <a:p>
            <a:pPr>
              <a:buFont typeface="Wingdings" panose="05000000000000000000" pitchFamily="2" charset="2"/>
              <a:buChar char="Ø"/>
            </a:pPr>
            <a:r>
              <a:rPr lang="en-US" dirty="0"/>
              <a:t>Proposed</a:t>
            </a:r>
          </a:p>
          <a:p>
            <a:pPr>
              <a:buFont typeface="Wingdings" panose="05000000000000000000" pitchFamily="2" charset="2"/>
              <a:buChar char="v"/>
            </a:pPr>
            <a:r>
              <a:rPr lang="en-IN" dirty="0"/>
              <a:t>The proposed system uses emotion recognition and gaze tracking to decide whether the use is looking at the screen or not.</a:t>
            </a:r>
          </a:p>
          <a:p>
            <a:pPr>
              <a:buFont typeface="Wingdings" panose="05000000000000000000" pitchFamily="2" charset="2"/>
              <a:buChar char="v"/>
            </a:pPr>
            <a:r>
              <a:rPr lang="en-IN" dirty="0"/>
              <a:t>By tracking their eyes we are able to tell where they are looking probably.  Ex: a person can face the screen and still look in any other direction. </a:t>
            </a:r>
          </a:p>
        </p:txBody>
      </p:sp>
    </p:spTree>
    <p:extLst>
      <p:ext uri="{BB962C8B-B14F-4D97-AF65-F5344CB8AC3E}">
        <p14:creationId xmlns:p14="http://schemas.microsoft.com/office/powerpoint/2010/main" val="1890514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C9B05-7530-4FE2-B1AC-631F254DBB69}"/>
              </a:ext>
            </a:extLst>
          </p:cNvPr>
          <p:cNvSpPr>
            <a:spLocks noGrp="1"/>
          </p:cNvSpPr>
          <p:nvPr>
            <p:ph type="title"/>
          </p:nvPr>
        </p:nvSpPr>
        <p:spPr/>
        <p:txBody>
          <a:bodyPr/>
          <a:lstStyle/>
          <a:p>
            <a:r>
              <a:rPr lang="en-US" dirty="0"/>
              <a:t>Proposed work</a:t>
            </a:r>
            <a:endParaRPr lang="en-IN" dirty="0"/>
          </a:p>
        </p:txBody>
      </p:sp>
      <p:sp>
        <p:nvSpPr>
          <p:cNvPr id="3" name="Content Placeholder 2">
            <a:extLst>
              <a:ext uri="{FF2B5EF4-FFF2-40B4-BE49-F238E27FC236}">
                <a16:creationId xmlns:a16="http://schemas.microsoft.com/office/drawing/2014/main" id="{B0066CED-39CD-41EF-BC52-EC6E3BC3DF16}"/>
              </a:ext>
            </a:extLst>
          </p:cNvPr>
          <p:cNvSpPr>
            <a:spLocks noGrp="1"/>
          </p:cNvSpPr>
          <p:nvPr>
            <p:ph idx="1"/>
          </p:nvPr>
        </p:nvSpPr>
        <p:spPr>
          <a:xfrm>
            <a:off x="1024128" y="2286000"/>
            <a:ext cx="9720073" cy="2908300"/>
          </a:xfrm>
        </p:spPr>
        <p:txBody>
          <a:bodyPr/>
          <a:lstStyle/>
          <a:p>
            <a:pPr>
              <a:buFont typeface="Wingdings" panose="05000000000000000000" pitchFamily="2" charset="2"/>
              <a:buChar char="v"/>
            </a:pPr>
            <a:r>
              <a:rPr lang="en-IN" sz="2400" dirty="0">
                <a:effectLst/>
                <a:ea typeface="Calibri" panose="020F0502020204030204" pitchFamily="34" charset="0"/>
                <a:cs typeface="Times New Roman" panose="02020603050405020304" pitchFamily="18" charset="0"/>
              </a:rPr>
              <a:t>In the proposed framework we try to implement the convolutional neural network (CNN) along </a:t>
            </a:r>
            <a:r>
              <a:rPr lang="en-IN" dirty="0">
                <a:effectLst/>
                <a:ea typeface="Calibri" panose="020F0502020204030204" pitchFamily="34" charset="0"/>
                <a:cs typeface="Times New Roman" panose="02020603050405020304" pitchFamily="18" charset="0"/>
              </a:rPr>
              <a:t>with</a:t>
            </a:r>
            <a:r>
              <a:rPr lang="en-IN" sz="2400" dirty="0">
                <a:effectLst/>
                <a:ea typeface="Calibri" panose="020F0502020204030204" pitchFamily="34" charset="0"/>
                <a:cs typeface="Times New Roman" panose="02020603050405020304" pitchFamily="18" charset="0"/>
              </a:rPr>
              <a:t> the eye-tracking system which will be able to identify the student's attentiveness in a lecture. </a:t>
            </a:r>
          </a:p>
          <a:p>
            <a:pPr>
              <a:buFont typeface="Wingdings" panose="05000000000000000000" pitchFamily="2" charset="2"/>
              <a:buChar char="v"/>
            </a:pPr>
            <a:r>
              <a:rPr lang="en-IN" sz="2400" dirty="0">
                <a:ea typeface="Calibri" panose="020F0502020204030204" pitchFamily="34" charset="0"/>
                <a:cs typeface="Times New Roman" panose="02020603050405020304" pitchFamily="18" charset="0"/>
              </a:rPr>
              <a:t>The model for emotion detection is made with the CNN based on VGG – 16 model.( Visual Geometry group )</a:t>
            </a:r>
          </a:p>
          <a:p>
            <a:pPr>
              <a:buFont typeface="Wingdings" panose="05000000000000000000" pitchFamily="2" charset="2"/>
              <a:buChar char="v"/>
            </a:pPr>
            <a:r>
              <a:rPr lang="en-IN" sz="2400" dirty="0">
                <a:effectLst/>
                <a:ea typeface="Calibri" panose="020F0502020204030204" pitchFamily="34" charset="0"/>
                <a:cs typeface="Times New Roman" panose="02020603050405020304" pitchFamily="18" charset="0"/>
              </a:rPr>
              <a:t>The will be trained on a model built which uses dataset with its images being classified into seven different emotions as a base for emotion recognition.</a:t>
            </a:r>
          </a:p>
          <a:p>
            <a:pPr>
              <a:buFont typeface="Wingdings" panose="05000000000000000000" pitchFamily="2" charset="2"/>
              <a:buChar char="v"/>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640380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3.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Integral design</Template>
  <TotalTime>4765</TotalTime>
  <Words>2335</Words>
  <Application>Microsoft Office PowerPoint</Application>
  <PresentationFormat>Widescreen</PresentationFormat>
  <Paragraphs>209</Paragraphs>
  <Slides>42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Calibri</vt:lpstr>
      <vt:lpstr>SFMono-Regular</vt:lpstr>
      <vt:lpstr>Times New Roman</vt:lpstr>
      <vt:lpstr>Tw Cen MT</vt:lpstr>
      <vt:lpstr>Tw Cen MT Condensed</vt:lpstr>
      <vt:lpstr>Wingdings</vt:lpstr>
      <vt:lpstr>Wingdings 3</vt:lpstr>
      <vt:lpstr>Integral</vt:lpstr>
      <vt:lpstr>           Ai based attention estimation              using deep neural networks</vt:lpstr>
      <vt:lpstr>Outline of presentation</vt:lpstr>
      <vt:lpstr>Introduction</vt:lpstr>
      <vt:lpstr>Emotions</vt:lpstr>
      <vt:lpstr>Gaze</vt:lpstr>
      <vt:lpstr>problem statement</vt:lpstr>
      <vt:lpstr>Literature review</vt:lpstr>
      <vt:lpstr>Existing V proposed system</vt:lpstr>
      <vt:lpstr>Proposed work</vt:lpstr>
      <vt:lpstr>Proposed model</vt:lpstr>
      <vt:lpstr>Working model</vt:lpstr>
      <vt:lpstr>Software and hardware</vt:lpstr>
      <vt:lpstr>dataset</vt:lpstr>
      <vt:lpstr>Images from The FER Dataset</vt:lpstr>
      <vt:lpstr>Emotion recognition</vt:lpstr>
      <vt:lpstr>Emotion recognition</vt:lpstr>
      <vt:lpstr>CNN MODEL</vt:lpstr>
      <vt:lpstr>PowerPoint Presentation</vt:lpstr>
      <vt:lpstr>Pattern recognition</vt:lpstr>
      <vt:lpstr>Emotion recognition</vt:lpstr>
      <vt:lpstr>Emotion recognition</vt:lpstr>
      <vt:lpstr>Emotion recognition</vt:lpstr>
      <vt:lpstr>Emotion recognition</vt:lpstr>
      <vt:lpstr>Emotion RECOGNITION</vt:lpstr>
      <vt:lpstr>Emotion RECOGNITION</vt:lpstr>
      <vt:lpstr>Gaze TRACKING</vt:lpstr>
      <vt:lpstr>Gaze tracking </vt:lpstr>
      <vt:lpstr>Gaze tracking </vt:lpstr>
      <vt:lpstr>GAZE tracking</vt:lpstr>
      <vt:lpstr>gaze tracking</vt:lpstr>
      <vt:lpstr>gaze tracking</vt:lpstr>
      <vt:lpstr>Eye tracker</vt:lpstr>
      <vt:lpstr>Attention estimation system</vt:lpstr>
      <vt:lpstr>Improvements on the existing implementation</vt:lpstr>
      <vt:lpstr>How to generate result</vt:lpstr>
      <vt:lpstr>Data sampling</vt:lpstr>
      <vt:lpstr>consolidation</vt:lpstr>
      <vt:lpstr>Circumplex</vt:lpstr>
      <vt:lpstr>Nvidia jetson nano</vt:lpstr>
      <vt:lpstr>Deployment on Nvidia jetson nano</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based attention estimation</dc:title>
  <dc:creator>Venkata Anand</dc:creator>
  <cp:lastModifiedBy>majaaz0014@gmail.com</cp:lastModifiedBy>
  <cp:revision>79</cp:revision>
  <dcterms:created xsi:type="dcterms:W3CDTF">2021-05-25T07:14:27Z</dcterms:created>
  <dcterms:modified xsi:type="dcterms:W3CDTF">2022-12-06T17:02:30Z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